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98"/>
  </p:notesMasterIdLst>
  <p:sldIdLst>
    <p:sldId id="311" r:id="rId2"/>
    <p:sldId id="257" r:id="rId3"/>
    <p:sldId id="353" r:id="rId4"/>
    <p:sldId id="258" r:id="rId5"/>
    <p:sldId id="259" r:id="rId6"/>
    <p:sldId id="260" r:id="rId7"/>
    <p:sldId id="348" r:id="rId8"/>
    <p:sldId id="261" r:id="rId9"/>
    <p:sldId id="262" r:id="rId10"/>
    <p:sldId id="264" r:id="rId11"/>
    <p:sldId id="265" r:id="rId12"/>
    <p:sldId id="266" r:id="rId13"/>
    <p:sldId id="349" r:id="rId14"/>
    <p:sldId id="350" r:id="rId15"/>
    <p:sldId id="268" r:id="rId16"/>
    <p:sldId id="354" r:id="rId17"/>
    <p:sldId id="355" r:id="rId18"/>
    <p:sldId id="263" r:id="rId19"/>
    <p:sldId id="359" r:id="rId20"/>
    <p:sldId id="269" r:id="rId21"/>
    <p:sldId id="270" r:id="rId22"/>
    <p:sldId id="271" r:id="rId23"/>
    <p:sldId id="272" r:id="rId24"/>
    <p:sldId id="273" r:id="rId25"/>
    <p:sldId id="351" r:id="rId26"/>
    <p:sldId id="352" r:id="rId27"/>
    <p:sldId id="274" r:id="rId28"/>
    <p:sldId id="275" r:id="rId29"/>
    <p:sldId id="276" r:id="rId30"/>
    <p:sldId id="277" r:id="rId31"/>
    <p:sldId id="356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347" r:id="rId51"/>
    <p:sldId id="358" r:id="rId52"/>
    <p:sldId id="296" r:id="rId53"/>
    <p:sldId id="297" r:id="rId54"/>
    <p:sldId id="298" r:id="rId55"/>
    <p:sldId id="357" r:id="rId56"/>
    <p:sldId id="301" r:id="rId57"/>
    <p:sldId id="302" r:id="rId58"/>
    <p:sldId id="303" r:id="rId59"/>
    <p:sldId id="312" r:id="rId60"/>
    <p:sldId id="304" r:id="rId61"/>
    <p:sldId id="305" r:id="rId62"/>
    <p:sldId id="306" r:id="rId63"/>
    <p:sldId id="307" r:id="rId64"/>
    <p:sldId id="308" r:id="rId65"/>
    <p:sldId id="309" r:id="rId66"/>
    <p:sldId id="314" r:id="rId67"/>
    <p:sldId id="315" r:id="rId68"/>
    <p:sldId id="313" r:id="rId69"/>
    <p:sldId id="316" r:id="rId70"/>
    <p:sldId id="317" r:id="rId71"/>
    <p:sldId id="318" r:id="rId72"/>
    <p:sldId id="319" r:id="rId73"/>
    <p:sldId id="322" r:id="rId74"/>
    <p:sldId id="323" r:id="rId75"/>
    <p:sldId id="321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10" r:id="rId9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4AD18F-2643-4A75-88F7-6838C64B82B0}">
  <a:tblStyle styleId="{A64AD18F-2643-4A75-88F7-6838C64B82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228" y="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77a6498c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g3677a6498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1c4801a91_0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371c4801a91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e71b4b1f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e71b4b1f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1c4801a9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71c4801a9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189C0BFE-A603-F1F7-0818-A22B6E282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e71b4b1fc_0_26:notes">
            <a:extLst>
              <a:ext uri="{FF2B5EF4-FFF2-40B4-BE49-F238E27FC236}">
                <a16:creationId xmlns:a16="http://schemas.microsoft.com/office/drawing/2014/main" id="{FEFF997B-68A2-0DAB-A01F-EE79AE830B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e71b4b1fc_0_26:notes">
            <a:extLst>
              <a:ext uri="{FF2B5EF4-FFF2-40B4-BE49-F238E27FC236}">
                <a16:creationId xmlns:a16="http://schemas.microsoft.com/office/drawing/2014/main" id="{BD6A295A-8D3C-EC40-AE37-7DA7CCA781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068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029DD32A-CE7C-5C54-A4EC-77C4EAE98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e71b4b1fc_0_26:notes">
            <a:extLst>
              <a:ext uri="{FF2B5EF4-FFF2-40B4-BE49-F238E27FC236}">
                <a16:creationId xmlns:a16="http://schemas.microsoft.com/office/drawing/2014/main" id="{1829E995-4A14-99E4-E3D8-FD18A13F8F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e71b4b1fc_0_26:notes">
            <a:extLst>
              <a:ext uri="{FF2B5EF4-FFF2-40B4-BE49-F238E27FC236}">
                <a16:creationId xmlns:a16="http://schemas.microsoft.com/office/drawing/2014/main" id="{D13F3875-9104-1131-54DA-8F8B97E53C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8934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71c4801a91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71c4801a91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8B95536F-A6BE-7700-2C05-380F9F997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e71b4b1fc_0_26:notes">
            <a:extLst>
              <a:ext uri="{FF2B5EF4-FFF2-40B4-BE49-F238E27FC236}">
                <a16:creationId xmlns:a16="http://schemas.microsoft.com/office/drawing/2014/main" id="{DF0BDB5D-4AFC-88C8-BABD-D6CD91BA19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e71b4b1fc_0_26:notes">
            <a:extLst>
              <a:ext uri="{FF2B5EF4-FFF2-40B4-BE49-F238E27FC236}">
                <a16:creationId xmlns:a16="http://schemas.microsoft.com/office/drawing/2014/main" id="{52DD52E5-D8F7-934E-C7F4-5553133A5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887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D332E86D-FACD-3C6C-B3B3-B7C65C353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e71b4b1fc_0_26:notes">
            <a:extLst>
              <a:ext uri="{FF2B5EF4-FFF2-40B4-BE49-F238E27FC236}">
                <a16:creationId xmlns:a16="http://schemas.microsoft.com/office/drawing/2014/main" id="{16FDB1AA-9209-A882-CF4F-E2934E0A82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e71b4b1fc_0_26:notes">
            <a:extLst>
              <a:ext uri="{FF2B5EF4-FFF2-40B4-BE49-F238E27FC236}">
                <a16:creationId xmlns:a16="http://schemas.microsoft.com/office/drawing/2014/main" id="{C28C65D4-6AAE-E1CB-E4AF-97ADE53148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329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601ab60ac7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601ab60ac7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EA9FBD50-EA69-0547-C6BF-DAC6AABB4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e71b4b1fc_0_26:notes">
            <a:extLst>
              <a:ext uri="{FF2B5EF4-FFF2-40B4-BE49-F238E27FC236}">
                <a16:creationId xmlns:a16="http://schemas.microsoft.com/office/drawing/2014/main" id="{63575009-99DD-ADC6-A253-16308E2821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e71b4b1fc_0_26:notes">
            <a:extLst>
              <a:ext uri="{FF2B5EF4-FFF2-40B4-BE49-F238E27FC236}">
                <a16:creationId xmlns:a16="http://schemas.microsoft.com/office/drawing/2014/main" id="{BAAAA0EC-BC96-D990-64C2-E8DFE2641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677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d2a6a78f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d2a6a78f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8d76e8e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8d76e8e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71c4801a9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71c4801a9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71b4b1f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71b4b1f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71c4801a91_0_2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371c4801a91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71c4801a91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71c4801a91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>
          <a:extLst>
            <a:ext uri="{FF2B5EF4-FFF2-40B4-BE49-F238E27FC236}">
              <a16:creationId xmlns:a16="http://schemas.microsoft.com/office/drawing/2014/main" id="{93324E72-0CCC-7391-2179-CA9B70C5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71c4801a91_0_94:notes">
            <a:extLst>
              <a:ext uri="{FF2B5EF4-FFF2-40B4-BE49-F238E27FC236}">
                <a16:creationId xmlns:a16="http://schemas.microsoft.com/office/drawing/2014/main" id="{3F3DF324-1239-1123-6522-616FE2037B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71c4801a91_0_94:notes">
            <a:extLst>
              <a:ext uri="{FF2B5EF4-FFF2-40B4-BE49-F238E27FC236}">
                <a16:creationId xmlns:a16="http://schemas.microsoft.com/office/drawing/2014/main" id="{279260B8-EB29-B871-90B2-AF422D529E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053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>
          <a:extLst>
            <a:ext uri="{FF2B5EF4-FFF2-40B4-BE49-F238E27FC236}">
              <a16:creationId xmlns:a16="http://schemas.microsoft.com/office/drawing/2014/main" id="{6A58ABC0-5616-D20A-E1E6-642175369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71c4801a91_0_94:notes">
            <a:extLst>
              <a:ext uri="{FF2B5EF4-FFF2-40B4-BE49-F238E27FC236}">
                <a16:creationId xmlns:a16="http://schemas.microsoft.com/office/drawing/2014/main" id="{ADC4DDD0-2AEB-E555-FE81-AE896C6C17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71c4801a91_0_94:notes">
            <a:extLst>
              <a:ext uri="{FF2B5EF4-FFF2-40B4-BE49-F238E27FC236}">
                <a16:creationId xmlns:a16="http://schemas.microsoft.com/office/drawing/2014/main" id="{49A1BFC5-9F71-A1A1-ED39-5B81BDF048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0591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71c4801a91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71c4801a91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71c4801a9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71c4801a9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71c4801a91_0_2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371c4801a91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C5D4A6F1-B9DB-1A0F-EB03-3EA387988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d2a6a78f9_0_4:notes">
            <a:extLst>
              <a:ext uri="{FF2B5EF4-FFF2-40B4-BE49-F238E27FC236}">
                <a16:creationId xmlns:a16="http://schemas.microsoft.com/office/drawing/2014/main" id="{A8AD6965-B08E-9E3A-B1C6-74D9A8CC6E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d2a6a78f9_0_4:notes">
            <a:extLst>
              <a:ext uri="{FF2B5EF4-FFF2-40B4-BE49-F238E27FC236}">
                <a16:creationId xmlns:a16="http://schemas.microsoft.com/office/drawing/2014/main" id="{B3CBD34C-FAB6-5536-0C13-73C2CDD3A0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1872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71b4b1f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71b4b1f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>
          <a:extLst>
            <a:ext uri="{FF2B5EF4-FFF2-40B4-BE49-F238E27FC236}">
              <a16:creationId xmlns:a16="http://schemas.microsoft.com/office/drawing/2014/main" id="{C3A703CF-124C-CFB9-9227-80BFFD306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71b4b1fc_0_38:notes">
            <a:extLst>
              <a:ext uri="{FF2B5EF4-FFF2-40B4-BE49-F238E27FC236}">
                <a16:creationId xmlns:a16="http://schemas.microsoft.com/office/drawing/2014/main" id="{82AC9FF1-DB8A-9A1D-6A2C-076B1ACAF7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71b4b1fc_0_38:notes">
            <a:extLst>
              <a:ext uri="{FF2B5EF4-FFF2-40B4-BE49-F238E27FC236}">
                <a16:creationId xmlns:a16="http://schemas.microsoft.com/office/drawing/2014/main" id="{DD3704BA-BDF4-4A12-FCD1-05A715D2D1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9990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6197b2b45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6197b2b45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71c4801a91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71c4801a91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71c4801a91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71c4801a91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71c4801a9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71c4801a9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71c4801a91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71c4801a91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71c4801a91_0_2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371c4801a91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71b4b1f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71b4b1f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726e87688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726e87688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e4d6f80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e4d6f80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726e87688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726e87688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726e87688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726e87688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71c4801a91_0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371c4801a91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5e71b4b1f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5e71b4b1f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727d9642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727d9642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727d96427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727d96427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727d96427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727d96427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75c7eb7c6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75c7eb7c61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75c7eb7c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75c7eb7c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7b3c48680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7b3c48680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d2a6a78f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d2a6a78f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>
          <a:extLst>
            <a:ext uri="{FF2B5EF4-FFF2-40B4-BE49-F238E27FC236}">
              <a16:creationId xmlns:a16="http://schemas.microsoft.com/office/drawing/2014/main" id="{875E3B93-B6C2-5DDF-EFC0-F710E1CA9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7b3c48680b_1_1:notes">
            <a:extLst>
              <a:ext uri="{FF2B5EF4-FFF2-40B4-BE49-F238E27FC236}">
                <a16:creationId xmlns:a16="http://schemas.microsoft.com/office/drawing/2014/main" id="{5A5540E8-B250-6E73-0693-69A26C7B38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7b3c48680b_1_1:notes">
            <a:extLst>
              <a:ext uri="{FF2B5EF4-FFF2-40B4-BE49-F238E27FC236}">
                <a16:creationId xmlns:a16="http://schemas.microsoft.com/office/drawing/2014/main" id="{C4F6D7EE-8099-570F-600C-49D8FD13C0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4247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>
          <a:extLst>
            <a:ext uri="{FF2B5EF4-FFF2-40B4-BE49-F238E27FC236}">
              <a16:creationId xmlns:a16="http://schemas.microsoft.com/office/drawing/2014/main" id="{E5E9A0AA-9F69-4484-F6D0-9846C5FE2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7b3c48680b_1_1:notes">
            <a:extLst>
              <a:ext uri="{FF2B5EF4-FFF2-40B4-BE49-F238E27FC236}">
                <a16:creationId xmlns:a16="http://schemas.microsoft.com/office/drawing/2014/main" id="{B1EA25B5-6CAF-E879-574A-8B95BC9320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7b3c48680b_1_1:notes">
            <a:extLst>
              <a:ext uri="{FF2B5EF4-FFF2-40B4-BE49-F238E27FC236}">
                <a16:creationId xmlns:a16="http://schemas.microsoft.com/office/drawing/2014/main" id="{A70A0915-8A4D-7015-3B0C-0CD3E98787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3727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727d96427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727d96427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727d96427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727d96427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7b3c48680b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7b3c48680b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>
          <a:extLst>
            <a:ext uri="{FF2B5EF4-FFF2-40B4-BE49-F238E27FC236}">
              <a16:creationId xmlns:a16="http://schemas.microsoft.com/office/drawing/2014/main" id="{73CA781F-369A-9D8C-3570-F65EDB3BC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7b3c48680b_1_19:notes">
            <a:extLst>
              <a:ext uri="{FF2B5EF4-FFF2-40B4-BE49-F238E27FC236}">
                <a16:creationId xmlns:a16="http://schemas.microsoft.com/office/drawing/2014/main" id="{462F8C7A-0D98-542E-2028-9BF077705F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7b3c48680b_1_19:notes">
            <a:extLst>
              <a:ext uri="{FF2B5EF4-FFF2-40B4-BE49-F238E27FC236}">
                <a16:creationId xmlns:a16="http://schemas.microsoft.com/office/drawing/2014/main" id="{46ECA2AB-7509-D3F3-BB74-F384AAE2BF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8942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71c4801a91_0_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371c4801a91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71c4801a91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71c4801a91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727d96427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727d964277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>
          <a:extLst>
            <a:ext uri="{FF2B5EF4-FFF2-40B4-BE49-F238E27FC236}">
              <a16:creationId xmlns:a16="http://schemas.microsoft.com/office/drawing/2014/main" id="{EFD11DDD-0285-436E-3FE2-2CA889436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727d964277_0_61:notes">
            <a:extLst>
              <a:ext uri="{FF2B5EF4-FFF2-40B4-BE49-F238E27FC236}">
                <a16:creationId xmlns:a16="http://schemas.microsoft.com/office/drawing/2014/main" id="{2FD4682F-121B-3E33-5D51-B9F9F9928A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727d964277_0_61:notes">
            <a:extLst>
              <a:ext uri="{FF2B5EF4-FFF2-40B4-BE49-F238E27FC236}">
                <a16:creationId xmlns:a16="http://schemas.microsoft.com/office/drawing/2014/main" id="{FA06388D-8223-C20B-C510-10748C6519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371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71c4801a9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71c4801a9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71c4801a91_0_2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371c4801a91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6031f71e6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6031f71e6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60407ef1a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60407ef1a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031f71e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6031f71e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60407ef1a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60407ef1a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58C20365-49B4-B50E-9300-53E6E3B12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71c4801a91_0_291:notes">
            <a:extLst>
              <a:ext uri="{FF2B5EF4-FFF2-40B4-BE49-F238E27FC236}">
                <a16:creationId xmlns:a16="http://schemas.microsoft.com/office/drawing/2014/main" id="{887A607F-DE5B-A13A-BAA8-7743E59E50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371c4801a91_0_291:notes">
            <a:extLst>
              <a:ext uri="{FF2B5EF4-FFF2-40B4-BE49-F238E27FC236}">
                <a16:creationId xmlns:a16="http://schemas.microsoft.com/office/drawing/2014/main" id="{BE9754BB-FF47-18BB-861A-91DFECBCC1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70486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F8F0986E-8037-C64B-A1B0-201028E88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6E0F5F8B-7256-AD88-593F-E71C9882C8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8405392B-4DC1-B5F6-6BC4-9081096213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1406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DBED66C8-32B9-96E1-1328-1F2F9C795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1C002A9F-0C2F-DC57-7E8D-DEEB095A3A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9370BB41-D7E1-1BB2-7FC1-373264ECF1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320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D34B0FF1-6AD1-AAAF-28AC-AD49934AC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F07FC6C3-4DF7-A241-A89A-D5121B7F93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EEC47389-57A3-550A-B57C-8E3149793B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173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136E7D4F-9A20-0ECC-9214-1E2E5382D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71c4801a91_0_47:notes">
            <a:extLst>
              <a:ext uri="{FF2B5EF4-FFF2-40B4-BE49-F238E27FC236}">
                <a16:creationId xmlns:a16="http://schemas.microsoft.com/office/drawing/2014/main" id="{39C56D32-6A90-29C7-054B-5CBA1B4471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71c4801a91_0_47:notes">
            <a:extLst>
              <a:ext uri="{FF2B5EF4-FFF2-40B4-BE49-F238E27FC236}">
                <a16:creationId xmlns:a16="http://schemas.microsoft.com/office/drawing/2014/main" id="{6E8195F2-D619-0A2E-115F-55870D135C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922883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D149B481-3E8F-A8A3-D246-E27CB0A0D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258D1B52-8708-943A-385F-A7376E8C80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0A2398E6-585D-C14E-9E38-A78B5798D2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30196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13EB923F-EDDB-3592-9DEC-32049D05D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148F25BD-EAE0-617A-8655-F563D1D305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E58A7476-D253-9168-B6F0-ECAA1A344C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8550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>
          <a:extLst>
            <a:ext uri="{FF2B5EF4-FFF2-40B4-BE49-F238E27FC236}">
              <a16:creationId xmlns:a16="http://schemas.microsoft.com/office/drawing/2014/main" id="{CE358A25-F470-2CA9-2B6C-BE1E48374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71c4801a91_0_291:notes">
            <a:extLst>
              <a:ext uri="{FF2B5EF4-FFF2-40B4-BE49-F238E27FC236}">
                <a16:creationId xmlns:a16="http://schemas.microsoft.com/office/drawing/2014/main" id="{EA638BCC-49E0-1943-0DE0-40013A8A54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371c4801a91_0_291:notes">
            <a:extLst>
              <a:ext uri="{FF2B5EF4-FFF2-40B4-BE49-F238E27FC236}">
                <a16:creationId xmlns:a16="http://schemas.microsoft.com/office/drawing/2014/main" id="{E90D896A-EDA6-0169-67AD-592EC81CE7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319220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AAF769B3-8F59-8BFF-21AC-89225D9E5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D3D7F0A9-CE9F-36B0-E687-CFB8345297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A974A3CC-C34B-CBD9-B1F8-904919637E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6365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A49E49D0-EA88-CD92-D703-636D3347D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430C62D7-9A04-7DA7-542D-E398856CDB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03E0A654-692F-39F2-8499-31D0B7DCE2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8467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A64BDC6E-77F9-AA4F-EC4C-E9E12EBC5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0AF5ACB2-F82B-5E77-CA73-0676973582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F1EA9974-AD7A-AFBB-D6C3-04D139DD43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66972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0ACE1C7A-C4C7-67A9-EA42-56CCEC5B1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073F0A17-B0CA-D9AD-A5B8-E90EEA52F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90AE68B7-6EFB-EA19-F823-4537BAB5B2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13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3B42801E-0F76-A24A-D84F-039C91E4B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74A3E43D-DCDB-51B3-E096-EC56A6F3E3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BBDA4D2F-3502-B24B-45C6-2E40FA07B4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7003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0E339182-BABE-9801-ED79-1ED339A8D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D84F91FE-5D36-1562-C4EE-F74CE07EA7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C423BCF8-EAD5-795E-04EE-E5861095D9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88573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BFBE924D-FF41-DF73-4465-05C35DD58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9E32E56A-9AE9-355D-81F7-72A79C964A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5951AC5C-DFB5-6D95-26F0-DE7AAB05BE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982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1c4801a91_0_1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371c4801a91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3BF1F552-0A97-97EF-334D-95A1AADFC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DEBB99FF-265A-1A2B-6750-1B2279246C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A706ECCC-96CE-0989-97CE-C0371798C9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198922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6FDC9995-7B1B-8AB7-B6FE-74E53F378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DA3884E9-9158-E5B8-3F56-DBA601CD6D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B76E646E-EC59-443E-0144-2F861CA7A0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3095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6979875B-9529-CB99-8286-4D8FA7CA8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D2714BE4-46A2-3FE9-761F-7C3933C09E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96F9DEA5-BF87-F52E-8F42-C6C775103C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90968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F3329BB5-3C5A-2445-DFA3-522527D1A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4ACD0BB7-E297-56F6-B7B5-6BFDF2BDB0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442D5B20-6F04-F9E4-77C0-2C3D83E08C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27452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2BE8E87B-78B1-9086-2D39-C9B03EE2D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475325B8-FC9C-432C-BFD7-AE380EBBAA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730B3F39-B6A5-AE09-768A-EEDC8C82C0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1717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1E4B8162-0CCD-480A-0AD6-B2F78F48D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007ECCB6-59D5-1A97-DBFD-8140B85351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89949F9D-7FB4-9A19-EAD0-D06020A217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22902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B9821A5E-35B5-D889-6D89-8BFACA068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7CF00271-77D0-B59A-FB55-9603DAE951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CFD3502C-C3E6-C021-F3D8-55B392F651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95554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BCA14BD4-70E0-FC17-5FBB-0AE5264BC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2B3A2938-0B4C-46AC-2E42-74138C4A14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A757CA9F-5606-9958-377C-8F59988091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86593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5DA45ADA-26F3-91AF-ED41-1337D898D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BE875EE0-A53F-C0F6-796F-C8FC3A2E2C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1B5C4ECC-1997-CFA4-C16D-C5FF75BC34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41482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ECEB4260-1439-D8AE-5859-5613BAB1F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D7EA84E6-1684-03FA-CF00-224816060D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4677169C-7B8A-64F9-4249-098B3694D8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371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e71b4b1f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e71b4b1f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3A2C3DD3-A26E-EDF9-AB9D-F7C6CE561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A3FBA858-1D73-8E62-B6AB-4F022BD29F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4F4F948E-F4D1-8423-041E-2D4163467E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46959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FD83AEFD-08DC-CC12-7C7D-C780229DE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5D72B193-6A83-43D5-A5E9-3880BF61AD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9377082A-6493-48F0-4CE5-D3DB62973D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54877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31450069-19A5-7FA3-B556-13C1885EC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325362B3-CA44-8D2C-2BF6-0E5CA9AD2C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3E4446B9-0394-7CF5-029C-5AD90FA521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81760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58FDBA98-101D-758D-623B-190DD244F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CDB40BFA-6985-CF20-9B43-9C32F1C58B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8A244C59-49A4-64F5-3322-5996D1E74A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11191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E3FAF31E-5CC1-E3A3-CFFA-8E5D25CB6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3D2EE0AF-E0B1-081C-F236-A6978CB600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DA914C5C-7604-ACB4-789F-D72B6EC638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290633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>
          <a:extLst>
            <a:ext uri="{FF2B5EF4-FFF2-40B4-BE49-F238E27FC236}">
              <a16:creationId xmlns:a16="http://schemas.microsoft.com/office/drawing/2014/main" id="{5508CC59-4980-A6DB-197A-04CA2E600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6031f71e6f_0_24:notes">
            <a:extLst>
              <a:ext uri="{FF2B5EF4-FFF2-40B4-BE49-F238E27FC236}">
                <a16:creationId xmlns:a16="http://schemas.microsoft.com/office/drawing/2014/main" id="{B53B30FC-BEAB-DB15-AD47-5AAC340820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6031f71e6f_0_24:notes">
            <a:extLst>
              <a:ext uri="{FF2B5EF4-FFF2-40B4-BE49-F238E27FC236}">
                <a16:creationId xmlns:a16="http://schemas.microsoft.com/office/drawing/2014/main" id="{A312B1A5-D730-CF54-0CE5-9C9753E4E7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78129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6031f71e6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6031f71e6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t="89444"/>
          <a:stretch/>
        </p:blipFill>
        <p:spPr>
          <a:xfrm>
            <a:off x="1" y="4797250"/>
            <a:ext cx="9141806" cy="345662"/>
          </a:xfrm>
          <a:custGeom>
            <a:avLst/>
            <a:gdLst/>
            <a:ahLst/>
            <a:cxnLst/>
            <a:rect l="l" t="t" r="r" b="b"/>
            <a:pathLst>
              <a:path w="9141806" h="723900" extrusionOk="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 l="9057" t="16571" b="17565"/>
          <a:stretch/>
        </p:blipFill>
        <p:spPr>
          <a:xfrm>
            <a:off x="-6306" y="1"/>
            <a:ext cx="7550187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ctrTitle"/>
          </p:nvPr>
        </p:nvSpPr>
        <p:spPr>
          <a:xfrm>
            <a:off x="186493" y="1431119"/>
            <a:ext cx="6700500" cy="15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432148" y="3073984"/>
            <a:ext cx="44133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28451" y="3069221"/>
            <a:ext cx="1203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Presenter:</a:t>
            </a:r>
            <a:endParaRPr sz="1100"/>
          </a:p>
        </p:txBody>
      </p:sp>
      <p:sp>
        <p:nvSpPr>
          <p:cNvPr id="56" name="Google Shape;56;p13"/>
          <p:cNvSpPr txBox="1"/>
          <p:nvPr/>
        </p:nvSpPr>
        <p:spPr>
          <a:xfrm>
            <a:off x="228451" y="3446350"/>
            <a:ext cx="972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Advisor:</a:t>
            </a:r>
            <a:endParaRPr sz="1100"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2"/>
          </p:nvPr>
        </p:nvSpPr>
        <p:spPr>
          <a:xfrm>
            <a:off x="1432147" y="3458037"/>
            <a:ext cx="4414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8" name="Google Shape;58;p13"/>
          <p:cNvGrpSpPr/>
          <p:nvPr/>
        </p:nvGrpSpPr>
        <p:grpSpPr>
          <a:xfrm>
            <a:off x="7806053" y="3148635"/>
            <a:ext cx="984900" cy="1727982"/>
            <a:chOff x="10397171" y="3603780"/>
            <a:chExt cx="1582932" cy="2777213"/>
          </a:xfrm>
        </p:grpSpPr>
        <p:pic>
          <p:nvPicPr>
            <p:cNvPr id="59" name="Google Shape;59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34861" y="4877241"/>
              <a:ext cx="1545242" cy="1503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397171" y="3603780"/>
              <a:ext cx="1551307" cy="155212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1" name="Google Shape;61;p13"/>
          <p:cNvCxnSpPr/>
          <p:nvPr/>
        </p:nvCxnSpPr>
        <p:spPr>
          <a:xfrm>
            <a:off x="-6306" y="3016414"/>
            <a:ext cx="7678800" cy="0"/>
          </a:xfrm>
          <a:prstGeom prst="straightConnector1">
            <a:avLst/>
          </a:prstGeom>
          <a:noFill/>
          <a:ln w="214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t="89444"/>
          <a:stretch/>
        </p:blipFill>
        <p:spPr>
          <a:xfrm>
            <a:off x="1" y="4797250"/>
            <a:ext cx="9141806" cy="345662"/>
          </a:xfrm>
          <a:custGeom>
            <a:avLst/>
            <a:gdLst/>
            <a:ahLst/>
            <a:cxnLst/>
            <a:rect l="l" t="t" r="r" b="b"/>
            <a:pathLst>
              <a:path w="9141806" h="723900" extrusionOk="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l="9057" t="16571" b="17565"/>
          <a:stretch/>
        </p:blipFill>
        <p:spPr>
          <a:xfrm>
            <a:off x="-6306" y="1"/>
            <a:ext cx="7550187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186493" y="2209528"/>
            <a:ext cx="67005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4"/>
          <p:cNvCxnSpPr/>
          <p:nvPr/>
        </p:nvCxnSpPr>
        <p:spPr>
          <a:xfrm>
            <a:off x="-6306" y="3016414"/>
            <a:ext cx="7678800" cy="0"/>
          </a:xfrm>
          <a:prstGeom prst="straightConnector1">
            <a:avLst/>
          </a:prstGeom>
          <a:noFill/>
          <a:ln w="214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7" name="Google Shape;67;p14"/>
          <p:cNvGrpSpPr/>
          <p:nvPr/>
        </p:nvGrpSpPr>
        <p:grpSpPr>
          <a:xfrm>
            <a:off x="7806053" y="3148635"/>
            <a:ext cx="984900" cy="1727982"/>
            <a:chOff x="10397171" y="3603780"/>
            <a:chExt cx="1582932" cy="2777213"/>
          </a:xfrm>
        </p:grpSpPr>
        <p:pic>
          <p:nvPicPr>
            <p:cNvPr id="68" name="Google Shape;68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34861" y="4877241"/>
              <a:ext cx="1545242" cy="1503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397171" y="3603780"/>
              <a:ext cx="1551307" cy="15521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0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ngc.nvidia.com/orgs/nvidia/teams/physicsnemo/resources/physicsnemo_sym_examples_supplemental_materials/files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deeplearning/physicsnemo/physicsnemo-sym/api/physicsnemo.sym.html#physicsnemo.sym.key.Key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deeplearning/physicsnemo/physicsnemo-sym/api/physicsnemo.sym.html#physicsnemo.sym.node.Node" TargetMode="External"/><Relationship Id="rId7" Type="http://schemas.openxmlformats.org/officeDocument/2006/relationships/hyperlink" Target="https://docs.nvidia.com/deeplearning/physicsnemo/physicsnemo-sym/api/physicsnemo.sym.html#physicsnemo.sym.key.Key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nvidia.com/deeplearning/physicsnemo/physicsnemo-sym/api/physicsnemo.sym.loss.html#physicsnemo.sym.loss.loss.Loss" TargetMode="External"/><Relationship Id="rId5" Type="http://schemas.openxmlformats.org/officeDocument/2006/relationships/hyperlink" Target="https://docs.nvidia.com/deeplearning/physicsnemo/physicsnemo-sym/api/physicsnemo.sym.geometry.html#physicsnemo.sym.geometry.parameterization.Parameterization" TargetMode="External"/><Relationship Id="rId4" Type="http://schemas.openxmlformats.org/officeDocument/2006/relationships/hyperlink" Target="https://docs.nvidia.com/deeplearning/physicsnemo/physicsnemo-sym/api/physicsnemo.sym.geometry.html#physicsnemo.sym.geometry.geometry.Geometry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deeplearning/physicsnemo/physicsnemo-sym/api/physicsnemo.sym.html#physicsnemo.sym.node.Node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nvidia.com/deeplearning/physicsnemo/physicsnemo-sym/api/physicsnemo.sym.loss.html#physicsnemo.sym.loss.loss.Loss" TargetMode="External"/><Relationship Id="rId5" Type="http://schemas.openxmlformats.org/officeDocument/2006/relationships/hyperlink" Target="https://docs.nvidia.com/deeplearning/physicsnemo/physicsnemo-sym/api/physicsnemo.sym.geometry.html#physicsnemo.sym.geometry.parameterization.Parameterization" TargetMode="External"/><Relationship Id="rId4" Type="http://schemas.openxmlformats.org/officeDocument/2006/relationships/hyperlink" Target="https://docs.nvidia.com/deeplearning/physicsnemo/physicsnemo-sym/api/physicsnemo.sym.geometry.html#physicsnemo.sym.geometry.geometry.Geometry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deeplearning/physicsnemo/physicsnemo-sym/api/physicsnemo.sym.html#physicsnemo.sym.node.Node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nvidia.com/deeplearning/physicsnemo/physicsnemo-sym/api/physicsnemo.sym.loss.html#physicsnemo.sym.loss.loss.Loss" TargetMode="External"/><Relationship Id="rId5" Type="http://schemas.openxmlformats.org/officeDocument/2006/relationships/hyperlink" Target="https://docs.nvidia.com/deeplearning/physicsnemo/physicsnemo-sym/api/physicsnemo.sym.geometry.html#physicsnemo.sym.geometry.parameterization.Parameterization" TargetMode="External"/><Relationship Id="rId4" Type="http://schemas.openxmlformats.org/officeDocument/2006/relationships/hyperlink" Target="https://docs.nvidia.com/deeplearning/physicsnemo/physicsnemo-sym/api/physicsnemo.sym.geometry.html#physicsnemo.sym.geometry.geometry.Geometry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deeplearning/physicsnemo/physicsnemo-sym/api/physicsnemo.sym.html#physicsnemo.sym.node.Node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nvidia.com/deeplearning/physicsnemo/physicsnemo-sym/api/physicsnemo.sym.loss.html#physicsnemo.sym.loss.loss.Loss" TargetMode="External"/><Relationship Id="rId5" Type="http://schemas.openxmlformats.org/officeDocument/2006/relationships/hyperlink" Target="https://docs.nvidia.com/deeplearning/physicsnemo/physicsnemo-sym/api/physicsnemo.sym.geometry.html#physicsnemo.sym.geometry.parameterization.Parameterization" TargetMode="External"/><Relationship Id="rId4" Type="http://schemas.openxmlformats.org/officeDocument/2006/relationships/hyperlink" Target="https://docs.nvidia.com/deeplearning/physicsnemo/physicsnemo-sym/api/physicsnemo.sym.geometry.html#physicsnemo.sym.geometry.geometry.Geometry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deeplearning/physicsnemo/physicsnemo-sym/api/physicsnemo.sym.html#physicsnemo.sym.node.Node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nvidia.com/deeplearning/physicsnemo/physicsnemo-sym/api/physicsnemo.sym.loss.html#physicsnemo.sym.loss.loss.Loss" TargetMode="External"/><Relationship Id="rId5" Type="http://schemas.openxmlformats.org/officeDocument/2006/relationships/hyperlink" Target="https://docs.nvidia.com/deeplearning/physicsnemo/physicsnemo-sym/api/physicsnemo.sym.geometry.html#physicsnemo.sym.geometry.parameterization.Parameterization" TargetMode="External"/><Relationship Id="rId4" Type="http://schemas.openxmlformats.org/officeDocument/2006/relationships/hyperlink" Target="https://docs.nvidia.com/deeplearning/physicsnemo/physicsnemo-sym/api/physicsnemo.sym.geometry.html#physicsnemo.sym.geometry.geometry.Geometry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deeplearning/physicsnemo/physicsnemo-sym/api/physicsnemo.sym.html#physicsnemo.sym.node.Node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nvidia.com/deeplearning/physicsnemo/physicsnemo-sym/api/physicsnemo.sym.loss.html#physicsnemo.sym.loss.loss.Loss" TargetMode="External"/><Relationship Id="rId5" Type="http://schemas.openxmlformats.org/officeDocument/2006/relationships/hyperlink" Target="https://docs.nvidia.com/deeplearning/physicsnemo/physicsnemo-sym/api/physicsnemo.sym.geometry.html#physicsnemo.sym.geometry.parameterization.Parameterization" TargetMode="External"/><Relationship Id="rId4" Type="http://schemas.openxmlformats.org/officeDocument/2006/relationships/hyperlink" Target="https://docs.nvidia.com/deeplearning/physicsnemo/physicsnemo-sym/api/physicsnemo.sym.geometry.html#physicsnemo.sym.geometry.geometry.Geometry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deeplearning/physicsnemo/physicsnemo-sym/api/physicsnemo.sym.html#physicsnemo.sym.node.Node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nvidia.com/deeplearning/physicsnemo/physicsnemo-sym/api/physicsnemo.sym.loss.html#physicsnemo.sym.loss.loss.Loss" TargetMode="External"/><Relationship Id="rId5" Type="http://schemas.openxmlformats.org/officeDocument/2006/relationships/hyperlink" Target="https://docs.nvidia.com/deeplearning/physicsnemo/physicsnemo-sym/api/physicsnemo.sym.geometry.html#physicsnemo.sym.geometry.parameterization.Parameterization" TargetMode="External"/><Relationship Id="rId4" Type="http://schemas.openxmlformats.org/officeDocument/2006/relationships/hyperlink" Target="https://docs.nvidia.com/deeplearning/physicsnemo/physicsnemo-sym/api/physicsnemo.sym.geometry.html#physicsnemo.sym.geometry.geometry.Geometry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deeplearning/physicsnemo/physicsnemo-sym/api/physicsnemo.sym.html#physicsnemo.sym.node.Node" TargetMode="External"/><Relationship Id="rId7" Type="http://schemas.openxmlformats.org/officeDocument/2006/relationships/hyperlink" Target="https://en.wikipedia.org/wiki/Monte_Carlo_integration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nvidia.com/deeplearning/physicsnemo/physicsnemo-sym/api/physicsnemo.sym.loss.html#physicsnemo.sym.loss.loss.Loss" TargetMode="External"/><Relationship Id="rId5" Type="http://schemas.openxmlformats.org/officeDocument/2006/relationships/hyperlink" Target="https://docs.nvidia.com/deeplearning/physicsnemo/physicsnemo-sym/api/physicsnemo.sym.geometry.html#physicsnemo.sym.geometry.parameterization.Parameterization" TargetMode="External"/><Relationship Id="rId4" Type="http://schemas.openxmlformats.org/officeDocument/2006/relationships/hyperlink" Target="https://docs.nvidia.com/deeplearning/physicsnemo/physicsnemo-sym/api/physicsnemo.sym.geometry.html#physicsnemo.sym.geometry.geometry.Geometry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deeplearning/physicsnemo/physicsnemo-sym/api/physicsnemo.sym.html#physicsnemo.sym.node.Node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nvidia.com/deeplearning/physicsnemo/physicsnemo-sym/api/physicsnemo.sym.loss.html#physicsnemo.sym.loss.loss.Loss" TargetMode="External"/><Relationship Id="rId5" Type="http://schemas.openxmlformats.org/officeDocument/2006/relationships/hyperlink" Target="https://docs.nvidia.com/deeplearning/physicsnemo/physicsnemo-sym/api/physicsnemo.sym.geometry.html#physicsnemo.sym.geometry.parameterization.Parameterization" TargetMode="External"/><Relationship Id="rId4" Type="http://schemas.openxmlformats.org/officeDocument/2006/relationships/hyperlink" Target="https://docs.nvidia.com/deeplearning/physicsnemo/physicsnemo-sym/api/physicsnemo.sym.geometry.html#physicsnemo.sym.geometry.geometry.Geometry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deeplearning/physicsnemo/physicsnemo-sym/api/physicsnemo.sym.html#physicsnemo.sym.node.Node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nvidia.com/deeplearning/physicsnemo/physicsnemo-sym/api/physicsnemo.sym.loss.html#physicsnemo.sym.loss.loss.Loss" TargetMode="External"/><Relationship Id="rId5" Type="http://schemas.openxmlformats.org/officeDocument/2006/relationships/hyperlink" Target="https://docs.nvidia.com/deeplearning/physicsnemo/physicsnemo-sym/api/physicsnemo.sym.geometry.html#physicsnemo.sym.geometry.parameterization.Parameterization" TargetMode="External"/><Relationship Id="rId4" Type="http://schemas.openxmlformats.org/officeDocument/2006/relationships/hyperlink" Target="https://docs.nvidia.com/deeplearning/physicsnemo/physicsnemo-sym/api/physicsnemo.sym.geometry.html#physicsnemo.sym.geometry.geometry.Geometry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deeplearning/physicsnemo/physicsnemo-sym/api/physicsnemo.sym.html#physicsnemo.sym.node.Node" TargetMode="External"/><Relationship Id="rId7" Type="http://schemas.openxmlformats.org/officeDocument/2006/relationships/hyperlink" Target="https://docs.nvidia.com/deeplearning/physicsnemo/physicsnemo-sym/api/physicsnemo.sym.domain.constraint.html#id1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nvidia.com/deeplearning/physicsnemo/physicsnemo-sym/api/physicsnemo.sym.loss.html#physicsnemo.sym.loss.loss.Loss" TargetMode="External"/><Relationship Id="rId5" Type="http://schemas.openxmlformats.org/officeDocument/2006/relationships/hyperlink" Target="https://docs.nvidia.com/deeplearning/physicsnemo/physicsnemo-sym/api/physicsnemo.sym.geometry.html#physicsnemo.sym.geometry.parameterization.Parameterization" TargetMode="External"/><Relationship Id="rId4" Type="http://schemas.openxmlformats.org/officeDocument/2006/relationships/hyperlink" Target="https://docs.nvidia.com/deeplearning/physicsnemo/physicsnemo-sym/api/physicsnemo.sym.geometry.html#physicsnemo.sym.geometry.geometry.Geometry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deeplearning/physicsnemo/physicsnemo-sym/api/physicsnemo.sym.html#physicsnemo.sym.node.Node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nvidia.com/deeplearning/physicsnemo/physicsnemo-sym/api/physicsnemo.sym.loss.html#physicsnemo.sym.loss.loss.Loss" TargetMode="External"/><Relationship Id="rId5" Type="http://schemas.openxmlformats.org/officeDocument/2006/relationships/hyperlink" Target="https://docs.nvidia.com/deeplearning/physicsnemo/physicsnemo-sym/api/physicsnemo.sym.geometry.html#physicsnemo.sym.geometry.parameterization.Parameterization" TargetMode="External"/><Relationship Id="rId4" Type="http://schemas.openxmlformats.org/officeDocument/2006/relationships/hyperlink" Target="https://docs.nvidia.com/deeplearning/physicsnemo/physicsnemo-sym/api/physicsnemo.sym.geometry.html#physicsnemo.sym.geometry.geometry.Geometry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deeplearning/physicsnemo/physicsnemo-sym/api/physicsnemo.sym.html#physicsnemo.sym.node.Node" TargetMode="External"/><Relationship Id="rId7" Type="http://schemas.openxmlformats.org/officeDocument/2006/relationships/hyperlink" Target="https://en.wikipedia.org/wiki/Monte_Carlo_integration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nvidia.com/deeplearning/physicsnemo/physicsnemo-sym/api/physicsnemo.sym.loss.html#physicsnemo.sym.loss.loss.Loss" TargetMode="External"/><Relationship Id="rId5" Type="http://schemas.openxmlformats.org/officeDocument/2006/relationships/hyperlink" Target="https://docs.nvidia.com/deeplearning/physicsnemo/physicsnemo-sym/api/physicsnemo.sym.geometry.html#physicsnemo.sym.geometry.parameterization.Parameterization" TargetMode="External"/><Relationship Id="rId4" Type="http://schemas.openxmlformats.org/officeDocument/2006/relationships/hyperlink" Target="https://docs.nvidia.com/deeplearning/physicsnemo/physicsnemo-sym/api/physicsnemo.sym.geometry.html#physicsnemo.sym.geometry.geometry.Geometry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deeplearning/physicsnemo/physicsnemo-sym/api/physicsnemo.sym.html#physicsnemo.sym.node.Node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nvidia.com/deeplearning/physicsnemo/physicsnemo-sym/api/physicsnemo.sym.loss.html#physicsnemo.sym.loss.loss.Loss" TargetMode="External"/><Relationship Id="rId5" Type="http://schemas.openxmlformats.org/officeDocument/2006/relationships/hyperlink" Target="https://docs.nvidia.com/deeplearning/physicsnemo/physicsnemo-sym/api/physicsnemo.sym.geometry.html#physicsnemo.sym.geometry.parameterization.Parameterization" TargetMode="External"/><Relationship Id="rId4" Type="http://schemas.openxmlformats.org/officeDocument/2006/relationships/hyperlink" Target="https://docs.nvidia.com/deeplearning/physicsnemo/physicsnemo-sym/api/physicsnemo.sym.geometry.html#physicsnemo.sym.geometry.geometry.Geometry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deeplearning/physicsnemo/physicsnemo-sym/api/physicsnemo.sym.html#physicsnemo.sym.node.Node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nvidia.com/deeplearning/physicsnemo/physicsnemo-sym/api/physicsnemo.sym.utils.html#physicsnemo.sym.utils.io.plotter.ValidatorPlotter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deeplearning/physicsnemo/physicsnemo-sym/api/physicsnemo.sym.html#physicsnemo.sym.node.Node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deeplearning/physicsnemo/physicsnemo-sym/api/physicsnemo.sym.geometry.html#physicsnemo.sym.geometry.parameterization.Parameterization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vidia.com/deeplearning/physicsnemo/physicsnemo-sym/api/physicsnemo.sym.geometry.html#physicsnemo.sym.geometry.parameterization.Parameterization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turbmodels.larc.nasa.gov/implementrans.html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subTitle" idx="1"/>
          </p:nvPr>
        </p:nvSpPr>
        <p:spPr>
          <a:xfrm>
            <a:off x="1395202" y="3115547"/>
            <a:ext cx="44133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800"/>
              <a:buNone/>
            </a:pPr>
            <a:r>
              <a:rPr lang="zh-TW" dirty="0"/>
              <a:t>黃薪橙</a:t>
            </a:r>
            <a:endParaRPr dirty="0"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2"/>
          </p:nvPr>
        </p:nvSpPr>
        <p:spPr>
          <a:xfrm>
            <a:off x="1395202" y="3484747"/>
            <a:ext cx="44145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800"/>
              <a:buNone/>
            </a:pPr>
            <a:r>
              <a:rPr lang="zh-TW" dirty="0"/>
              <a:t>洪仕軒 教授</a:t>
            </a:r>
            <a:endParaRPr dirty="0"/>
          </a:p>
        </p:txBody>
      </p:sp>
      <p:sp>
        <p:nvSpPr>
          <p:cNvPr id="76" name="Google Shape;76;p15"/>
          <p:cNvSpPr txBox="1"/>
          <p:nvPr/>
        </p:nvSpPr>
        <p:spPr>
          <a:xfrm>
            <a:off x="243349" y="3853947"/>
            <a:ext cx="3318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Date : 2025/</a:t>
            </a:r>
            <a:r>
              <a:rPr lang="zh-TW" sz="1800" dirty="0">
                <a:solidFill>
                  <a:schemeClr val="lt1"/>
                </a:solidFill>
              </a:rPr>
              <a:t>8</a:t>
            </a:r>
            <a:r>
              <a:rPr lang="zh-TW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altLang="zh-TW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26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/>
          </p:nvPr>
        </p:nvSpPr>
        <p:spPr>
          <a:xfrm>
            <a:off x="186493" y="2209528"/>
            <a:ext cx="7618234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990"/>
            </a:pPr>
            <a:r>
              <a:rPr lang="zh-TW" altLang="zh-TW" sz="2400" dirty="0"/>
              <a:t>STL Geometry: Blood Flow in Intracranial Aneurysm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/>
        </p:nvSpPr>
        <p:spPr>
          <a:xfrm>
            <a:off x="186500" y="3044475"/>
            <a:ext cx="5832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lt1"/>
                </a:solidFill>
              </a:rPr>
              <a:t>Using STL files to generate point clouds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50" name="Google Shape;150;p23"/>
          <p:cNvSpPr txBox="1">
            <a:spLocks noGrp="1"/>
          </p:cNvSpPr>
          <p:nvPr>
            <p:ph type="ctrTitle"/>
          </p:nvPr>
        </p:nvSpPr>
        <p:spPr>
          <a:xfrm>
            <a:off x="186493" y="2209528"/>
            <a:ext cx="67005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TW" sz="5000"/>
              <a:t>Case Setup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191525" y="910675"/>
            <a:ext cx="5074800" cy="36960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247600" y="910675"/>
            <a:ext cx="4660755" cy="4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00" tIns="88300" rIns="88300" bIns="883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@physicsnemo.sym.main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config_path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"conf"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config_name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"config"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cfg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PhysicsNeMoConfig) -&gt; 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read stl files to make geometry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to_absolute_path(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"./stl_files"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inlet_mesh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"/aneurysm_inlet.stl"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0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outlet_mesh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"/aneurysm_outlet.stl"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0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noslip_mesh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"/aneurysm_noslip.stl"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0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integral_mesh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"/aneurysm_integral.stl"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0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interior_mesh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"/aneurysm_closed.stl"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10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params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nu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0.025</a:t>
            </a:r>
            <a:endParaRPr sz="1000" dirty="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inlet_vel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1.5</a:t>
            </a:r>
            <a:endParaRPr sz="1000" dirty="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" name="Google Shape;157;p24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76305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/>
              <a:t>Using STL files to generate point clouds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533650" y="1463475"/>
            <a:ext cx="4135332" cy="2515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5433400" y="1463463"/>
            <a:ext cx="3461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solidFill>
                  <a:srgbClr val="FF0000"/>
                </a:solidFill>
              </a:rPr>
              <a:t>Import STL model and specify each model is open or closed.</a:t>
            </a:r>
            <a:endParaRPr sz="1600" dirty="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062F144-BD01-3D64-B73F-B997516FD9FF}"/>
              </a:ext>
            </a:extLst>
          </p:cNvPr>
          <p:cNvSpPr txBox="1"/>
          <p:nvPr/>
        </p:nvSpPr>
        <p:spPr>
          <a:xfrm>
            <a:off x="442925" y="456557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aneurysm.py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/>
        </p:nvSpPr>
        <p:spPr>
          <a:xfrm>
            <a:off x="191525" y="910675"/>
            <a:ext cx="5074800" cy="36960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247600" y="910675"/>
            <a:ext cx="5074800" cy="4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00" tIns="88300" rIns="88300" bIns="883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@physicsnemo.sym.main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config_path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"conf"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config_name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"config"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cfg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PhysicsNeMoConfig) -&gt; 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read stl files to make geometry</a:t>
            </a:r>
            <a:endParaRPr sz="1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point_path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to_absolute_path(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"./stl_files"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inlet_mesh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"/aneurysm_inlet.stl"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0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outlet_mesh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"/aneurysm_outlet.stl"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0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noslip_mesh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"/aneurysm_noslip.stl"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0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integral_mesh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"/aneurysm_integral.stl"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0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interior_mesh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"/aneurysm_closed.stl"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100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params</a:t>
            </a:r>
            <a:endParaRPr sz="1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nu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0.025</a:t>
            </a:r>
            <a:endParaRPr sz="10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inlet_vel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1.5</a:t>
            </a:r>
            <a:endParaRPr sz="10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9" name="Google Shape;169;p25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76305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Using STL files to generate point clouds</a:t>
            </a:r>
            <a:endParaRPr sz="2800" b="1"/>
          </a:p>
        </p:txBody>
      </p:sp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3279450" y="1687800"/>
            <a:ext cx="1482300" cy="2171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5"/>
          <p:cNvSpPr txBox="1"/>
          <p:nvPr/>
        </p:nvSpPr>
        <p:spPr>
          <a:xfrm>
            <a:off x="5322400" y="1623725"/>
            <a:ext cx="386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solidFill>
                  <a:srgbClr val="FF0000"/>
                </a:solidFill>
              </a:rPr>
              <a:t>“False” means STL is open.</a:t>
            </a:r>
            <a:endParaRPr sz="16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solidFill>
                  <a:srgbClr val="FF0000"/>
                </a:solidFill>
              </a:rPr>
              <a:t>“True” means STL is closed.</a:t>
            </a:r>
            <a:endParaRPr sz="1600" dirty="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14A0D00-3BAA-7DF2-EC65-50A1A0BD7E2E}"/>
              </a:ext>
            </a:extLst>
          </p:cNvPr>
          <p:cNvSpPr txBox="1"/>
          <p:nvPr/>
        </p:nvSpPr>
        <p:spPr>
          <a:xfrm>
            <a:off x="442925" y="456557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aneurysm.py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>
          <a:extLst>
            <a:ext uri="{FF2B5EF4-FFF2-40B4-BE49-F238E27FC236}">
              <a16:creationId xmlns:a16="http://schemas.microsoft.com/office/drawing/2014/main" id="{2ED7578C-8274-717B-1719-CCB3109D7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>
            <a:extLst>
              <a:ext uri="{FF2B5EF4-FFF2-40B4-BE49-F238E27FC236}">
                <a16:creationId xmlns:a16="http://schemas.microsoft.com/office/drawing/2014/main" id="{4C79EDF1-2F6A-8D01-5A8B-93585295C36A}"/>
              </a:ext>
            </a:extLst>
          </p:cNvPr>
          <p:cNvSpPr/>
          <p:nvPr/>
        </p:nvSpPr>
        <p:spPr>
          <a:xfrm>
            <a:off x="191525" y="910675"/>
            <a:ext cx="5074800" cy="36960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4">
            <a:extLst>
              <a:ext uri="{FF2B5EF4-FFF2-40B4-BE49-F238E27FC236}">
                <a16:creationId xmlns:a16="http://schemas.microsoft.com/office/drawing/2014/main" id="{F297C785-F6DC-A223-DD8B-04001C67C54C}"/>
              </a:ext>
            </a:extLst>
          </p:cNvPr>
          <p:cNvSpPr txBox="1"/>
          <p:nvPr/>
        </p:nvSpPr>
        <p:spPr>
          <a:xfrm>
            <a:off x="247600" y="910675"/>
            <a:ext cx="5074800" cy="4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00" tIns="88300" rIns="88300" bIns="883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@physicsnemo.sym.main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config_path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"conf"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config_name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"config"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cfg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PhysicsNeMoConfig) -&gt; 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read stl files to make geometry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to_absolute_path(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"./stl_files"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inlet_mesh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"/aneurysm_inlet.stl"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0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outlet_mesh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"/aneurysm_outlet.stl"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0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noslip_mesh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"/aneurysm_noslip.stl"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0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integral_mesh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"/aneurysm_integral.stl"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0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interior_mesh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"/aneurysm_closed.stl"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10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params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nu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0.025</a:t>
            </a:r>
            <a:endParaRPr sz="1000" dirty="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inlet_vel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1.5</a:t>
            </a:r>
            <a:endParaRPr sz="1000" dirty="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" name="Google Shape;157;p24">
            <a:extLst>
              <a:ext uri="{FF2B5EF4-FFF2-40B4-BE49-F238E27FC236}">
                <a16:creationId xmlns:a16="http://schemas.microsoft.com/office/drawing/2014/main" id="{31BEE497-3601-E222-E1D3-6481B011CE3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76305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/>
              <a:t>Using STL files to generate point clouds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158" name="Google Shape;158;p24">
            <a:extLst>
              <a:ext uri="{FF2B5EF4-FFF2-40B4-BE49-F238E27FC236}">
                <a16:creationId xmlns:a16="http://schemas.microsoft.com/office/drawing/2014/main" id="{D6DEEF83-98FA-95CE-93A5-F90F3EA542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  <p:sp>
        <p:nvSpPr>
          <p:cNvPr id="2" name="Google Shape;179;p26">
            <a:extLst>
              <a:ext uri="{FF2B5EF4-FFF2-40B4-BE49-F238E27FC236}">
                <a16:creationId xmlns:a16="http://schemas.microsoft.com/office/drawing/2014/main" id="{E948CF9F-3E04-5AB2-D274-C6901BA6C38C}"/>
              </a:ext>
            </a:extLst>
          </p:cNvPr>
          <p:cNvSpPr/>
          <p:nvPr/>
        </p:nvSpPr>
        <p:spPr>
          <a:xfrm>
            <a:off x="6312255" y="910675"/>
            <a:ext cx="2262460" cy="3696000"/>
          </a:xfrm>
          <a:prstGeom prst="roundRect">
            <a:avLst>
              <a:gd name="adj" fmla="val 16667"/>
            </a:avLst>
          </a:prstGeom>
          <a:solidFill>
            <a:srgbClr val="625D5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80;p26">
            <a:extLst>
              <a:ext uri="{FF2B5EF4-FFF2-40B4-BE49-F238E27FC236}">
                <a16:creationId xmlns:a16="http://schemas.microsoft.com/office/drawing/2014/main" id="{069BDCE1-E93F-9D4D-EF10-E5E2F9C1C2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390" r="36752"/>
          <a:stretch/>
        </p:blipFill>
        <p:spPr>
          <a:xfrm>
            <a:off x="6312255" y="910675"/>
            <a:ext cx="2160203" cy="36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3282EDC-45EB-9ABE-D0D6-09B0DC107C93}"/>
              </a:ext>
            </a:extLst>
          </p:cNvPr>
          <p:cNvSpPr/>
          <p:nvPr/>
        </p:nvSpPr>
        <p:spPr>
          <a:xfrm>
            <a:off x="558800" y="1620982"/>
            <a:ext cx="4013200" cy="429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A7B6203-E7C1-247B-1A0A-42BFBCAF2856}"/>
              </a:ext>
            </a:extLst>
          </p:cNvPr>
          <p:cNvSpPr/>
          <p:nvPr/>
        </p:nvSpPr>
        <p:spPr>
          <a:xfrm>
            <a:off x="558800" y="2050473"/>
            <a:ext cx="4013200" cy="475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33142DFF-49C6-1A43-28C0-0106340EF253}"/>
              </a:ext>
            </a:extLst>
          </p:cNvPr>
          <p:cNvCxnSpPr/>
          <p:nvPr/>
        </p:nvCxnSpPr>
        <p:spPr>
          <a:xfrm flipV="1">
            <a:off x="4678218" y="1117600"/>
            <a:ext cx="3024909" cy="6742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91F5E98B-6F0D-50FE-628A-192AD69AB4BE}"/>
              </a:ext>
            </a:extLst>
          </p:cNvPr>
          <p:cNvCxnSpPr>
            <a:cxnSpLocks/>
          </p:cNvCxnSpPr>
          <p:nvPr/>
        </p:nvCxnSpPr>
        <p:spPr>
          <a:xfrm>
            <a:off x="4678218" y="2288309"/>
            <a:ext cx="1939637" cy="19812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6A004FC-D04D-206C-B619-DBA328FEE9FE}"/>
              </a:ext>
            </a:extLst>
          </p:cNvPr>
          <p:cNvSpPr txBox="1"/>
          <p:nvPr/>
        </p:nvSpPr>
        <p:spPr>
          <a:xfrm>
            <a:off x="442925" y="456557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aneurysm.py</a:t>
            </a:r>
          </a:p>
        </p:txBody>
      </p:sp>
    </p:spTree>
    <p:extLst>
      <p:ext uri="{BB962C8B-B14F-4D97-AF65-F5344CB8AC3E}">
        <p14:creationId xmlns:p14="http://schemas.microsoft.com/office/powerpoint/2010/main" val="2827066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>
          <a:extLst>
            <a:ext uri="{FF2B5EF4-FFF2-40B4-BE49-F238E27FC236}">
              <a16:creationId xmlns:a16="http://schemas.microsoft.com/office/drawing/2014/main" id="{4DF9CA04-C70F-B4AC-DB5A-AB779BB0D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>
            <a:extLst>
              <a:ext uri="{FF2B5EF4-FFF2-40B4-BE49-F238E27FC236}">
                <a16:creationId xmlns:a16="http://schemas.microsoft.com/office/drawing/2014/main" id="{86814B33-60B6-B4C4-D084-094330A71DEC}"/>
              </a:ext>
            </a:extLst>
          </p:cNvPr>
          <p:cNvSpPr/>
          <p:nvPr/>
        </p:nvSpPr>
        <p:spPr>
          <a:xfrm>
            <a:off x="191525" y="910675"/>
            <a:ext cx="5074800" cy="36960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4">
            <a:extLst>
              <a:ext uri="{FF2B5EF4-FFF2-40B4-BE49-F238E27FC236}">
                <a16:creationId xmlns:a16="http://schemas.microsoft.com/office/drawing/2014/main" id="{E0FF6A93-AF7D-CC51-8D24-8EAABE4D4B00}"/>
              </a:ext>
            </a:extLst>
          </p:cNvPr>
          <p:cNvSpPr txBox="1"/>
          <p:nvPr/>
        </p:nvSpPr>
        <p:spPr>
          <a:xfrm>
            <a:off x="247600" y="910675"/>
            <a:ext cx="5074800" cy="4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00" tIns="88300" rIns="88300" bIns="883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@physicsnemo.sym.main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config_path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"conf"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config_name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"config"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cfg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PhysicsNeMoConfig) -&gt; 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read stl files to make geometry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to_absolute_path(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"./stl_files"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inlet_mesh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"/aneurysm_inlet.stl"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0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outlet_mesh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"/aneurysm_outlet.stl"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0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noslip_mesh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"/aneurysm_noslip.stl"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0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integral_mesh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"/aneurysm_integral.stl"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0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interior_mesh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"/aneurysm_closed.stl"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10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params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nu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0.025</a:t>
            </a:r>
            <a:endParaRPr sz="1000" dirty="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inlet_vel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1.5</a:t>
            </a:r>
            <a:endParaRPr sz="1000" dirty="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" name="Google Shape;157;p24">
            <a:extLst>
              <a:ext uri="{FF2B5EF4-FFF2-40B4-BE49-F238E27FC236}">
                <a16:creationId xmlns:a16="http://schemas.microsoft.com/office/drawing/2014/main" id="{33B329A2-47C1-417A-07A4-7208C30F509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76305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/>
              <a:t>Using STL files to generate point clouds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158" name="Google Shape;158;p24">
            <a:extLst>
              <a:ext uri="{FF2B5EF4-FFF2-40B4-BE49-F238E27FC236}">
                <a16:creationId xmlns:a16="http://schemas.microsoft.com/office/drawing/2014/main" id="{EE3281F3-8EF0-F2A0-354D-158EC70479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  <p:sp>
        <p:nvSpPr>
          <p:cNvPr id="2" name="Google Shape;179;p26">
            <a:extLst>
              <a:ext uri="{FF2B5EF4-FFF2-40B4-BE49-F238E27FC236}">
                <a16:creationId xmlns:a16="http://schemas.microsoft.com/office/drawing/2014/main" id="{5AF992AF-8638-DD93-964A-E56EF58BF1A5}"/>
              </a:ext>
            </a:extLst>
          </p:cNvPr>
          <p:cNvSpPr/>
          <p:nvPr/>
        </p:nvSpPr>
        <p:spPr>
          <a:xfrm>
            <a:off x="6312255" y="910675"/>
            <a:ext cx="2262460" cy="3696000"/>
          </a:xfrm>
          <a:prstGeom prst="roundRect">
            <a:avLst>
              <a:gd name="adj" fmla="val 16667"/>
            </a:avLst>
          </a:prstGeom>
          <a:solidFill>
            <a:srgbClr val="625D5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180;p26">
            <a:extLst>
              <a:ext uri="{FF2B5EF4-FFF2-40B4-BE49-F238E27FC236}">
                <a16:creationId xmlns:a16="http://schemas.microsoft.com/office/drawing/2014/main" id="{C2ADA0BF-4C04-A41D-310B-E34851398E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390" r="36752"/>
          <a:stretch/>
        </p:blipFill>
        <p:spPr>
          <a:xfrm>
            <a:off x="6312255" y="910675"/>
            <a:ext cx="2160203" cy="36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1AD8280-6177-1728-D783-D141941AC182}"/>
              </a:ext>
            </a:extLst>
          </p:cNvPr>
          <p:cNvSpPr/>
          <p:nvPr/>
        </p:nvSpPr>
        <p:spPr>
          <a:xfrm>
            <a:off x="558799" y="2955636"/>
            <a:ext cx="4096327" cy="475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73FB50E-1DDE-4E66-13BC-B19F12139BFD}"/>
              </a:ext>
            </a:extLst>
          </p:cNvPr>
          <p:cNvCxnSpPr>
            <a:cxnSpLocks/>
          </p:cNvCxnSpPr>
          <p:nvPr/>
        </p:nvCxnSpPr>
        <p:spPr>
          <a:xfrm flipV="1">
            <a:off x="4844473" y="2729345"/>
            <a:ext cx="2632363" cy="443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D8EA75E-F3D7-BE2E-8F77-ED1EDD95AF1B}"/>
              </a:ext>
            </a:extLst>
          </p:cNvPr>
          <p:cNvSpPr txBox="1"/>
          <p:nvPr/>
        </p:nvSpPr>
        <p:spPr>
          <a:xfrm>
            <a:off x="447544" y="4563102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aneurysm.py</a:t>
            </a:r>
          </a:p>
        </p:txBody>
      </p:sp>
    </p:spTree>
    <p:extLst>
      <p:ext uri="{BB962C8B-B14F-4D97-AF65-F5344CB8AC3E}">
        <p14:creationId xmlns:p14="http://schemas.microsoft.com/office/powerpoint/2010/main" val="1461191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/>
              <a:t>STL object</a:t>
            </a:r>
            <a:endParaRPr sz="2800" b="1" dirty="0"/>
          </a:p>
        </p:txBody>
      </p:sp>
      <p:sp>
        <p:nvSpPr>
          <p:cNvPr id="192" name="Google Shape;19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  <p:sp>
        <p:nvSpPr>
          <p:cNvPr id="193" name="Google Shape;193;p27"/>
          <p:cNvSpPr txBox="1"/>
          <p:nvPr/>
        </p:nvSpPr>
        <p:spPr>
          <a:xfrm>
            <a:off x="6109475" y="1231175"/>
            <a:ext cx="137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</a:rPr>
              <a:t>Interior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94" name="Google Shape;194;p27"/>
          <p:cNvSpPr/>
          <p:nvPr/>
        </p:nvSpPr>
        <p:spPr>
          <a:xfrm>
            <a:off x="459325" y="905563"/>
            <a:ext cx="7482900" cy="3949800"/>
          </a:xfrm>
          <a:prstGeom prst="roundRect">
            <a:avLst>
              <a:gd name="adj" fmla="val 16667"/>
            </a:avLst>
          </a:prstGeom>
          <a:solidFill>
            <a:srgbClr val="625D5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3">
            <a:alphaModFix/>
          </a:blip>
          <a:srcRect l="25009" r="36883"/>
          <a:stretch/>
        </p:blipFill>
        <p:spPr>
          <a:xfrm>
            <a:off x="4075250" y="868200"/>
            <a:ext cx="2689150" cy="402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 rotWithShape="1">
          <a:blip r:embed="rId4">
            <a:alphaModFix/>
          </a:blip>
          <a:srcRect l="27760" r="36707"/>
          <a:stretch/>
        </p:blipFill>
        <p:spPr>
          <a:xfrm>
            <a:off x="899475" y="905562"/>
            <a:ext cx="2460946" cy="3949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7"/>
          <p:cNvCxnSpPr/>
          <p:nvPr/>
        </p:nvCxnSpPr>
        <p:spPr>
          <a:xfrm flipH="1">
            <a:off x="3359575" y="657188"/>
            <a:ext cx="624900" cy="753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198;p27"/>
          <p:cNvSpPr txBox="1"/>
          <p:nvPr/>
        </p:nvSpPr>
        <p:spPr>
          <a:xfrm>
            <a:off x="3046900" y="2507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aneurysm_closed.stl</a:t>
            </a:r>
            <a:endParaRPr sz="1600">
              <a:solidFill>
                <a:srgbClr val="FF0000"/>
              </a:solidFill>
            </a:endParaRPr>
          </a:p>
        </p:txBody>
      </p:sp>
      <p:cxnSp>
        <p:nvCxnSpPr>
          <p:cNvPr id="199" name="Google Shape;199;p27"/>
          <p:cNvCxnSpPr/>
          <p:nvPr/>
        </p:nvCxnSpPr>
        <p:spPr>
          <a:xfrm flipH="1">
            <a:off x="6648950" y="657188"/>
            <a:ext cx="624900" cy="753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0" name="Google Shape;200;p27"/>
          <p:cNvSpPr txBox="1"/>
          <p:nvPr/>
        </p:nvSpPr>
        <p:spPr>
          <a:xfrm>
            <a:off x="6336275" y="2507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aneurysm_noslip.stl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201" name="Google Shape;201;p27"/>
          <p:cNvSpPr txBox="1"/>
          <p:nvPr/>
        </p:nvSpPr>
        <p:spPr>
          <a:xfrm>
            <a:off x="2197850" y="4224225"/>
            <a:ext cx="84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closed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5570950" y="4256450"/>
            <a:ext cx="849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open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03" name="Google Shape;203;p27"/>
          <p:cNvSpPr/>
          <p:nvPr/>
        </p:nvSpPr>
        <p:spPr>
          <a:xfrm>
            <a:off x="1059225" y="4055625"/>
            <a:ext cx="1033500" cy="768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7"/>
          <p:cNvSpPr/>
          <p:nvPr/>
        </p:nvSpPr>
        <p:spPr>
          <a:xfrm>
            <a:off x="4477325" y="4055625"/>
            <a:ext cx="1033500" cy="768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>
          <a:extLst>
            <a:ext uri="{FF2B5EF4-FFF2-40B4-BE49-F238E27FC236}">
              <a16:creationId xmlns:a16="http://schemas.microsoft.com/office/drawing/2014/main" id="{E93DC738-80D7-FBE9-60E5-D47EB627D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>
            <a:extLst>
              <a:ext uri="{FF2B5EF4-FFF2-40B4-BE49-F238E27FC236}">
                <a16:creationId xmlns:a16="http://schemas.microsoft.com/office/drawing/2014/main" id="{06D0720A-DE7B-1DC1-3FCB-5894BA7391BC}"/>
              </a:ext>
            </a:extLst>
          </p:cNvPr>
          <p:cNvSpPr/>
          <p:nvPr/>
        </p:nvSpPr>
        <p:spPr>
          <a:xfrm>
            <a:off x="191524" y="910674"/>
            <a:ext cx="5747457" cy="3850669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4">
            <a:extLst>
              <a:ext uri="{FF2B5EF4-FFF2-40B4-BE49-F238E27FC236}">
                <a16:creationId xmlns:a16="http://schemas.microsoft.com/office/drawing/2014/main" id="{80BF2775-FE20-D10E-D7AD-C566DB1D12E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76305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TW" altLang="zh-TW" sz="2800" b="1" dirty="0"/>
              <a:t>Tessellation sample point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158" name="Google Shape;158;p24">
            <a:extLst>
              <a:ext uri="{FF2B5EF4-FFF2-40B4-BE49-F238E27FC236}">
                <a16:creationId xmlns:a16="http://schemas.microsoft.com/office/drawing/2014/main" id="{510D1CC6-59D0-F21C-349F-1E9A16E6FB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F4DABFF-B3CA-9AF6-8D6F-3BD56B49B15E}"/>
              </a:ext>
            </a:extLst>
          </p:cNvPr>
          <p:cNvSpPr txBox="1"/>
          <p:nvPr/>
        </p:nvSpPr>
        <p:spPr>
          <a:xfrm>
            <a:off x="244764" y="910675"/>
            <a:ext cx="5878946" cy="3850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physicsnemo.sym.geometry.tessellation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Tessellation</a:t>
            </a: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physicsnemo.sym.utils.io.vtk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var_to_polyvtk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"__main__"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STL path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stl_path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real_stl_files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TW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aneurysm_closed.stl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Tessellation.from_stl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stl_path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airtight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number of points to sample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nr_points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sample geometry for plotting in </a:t>
            </a:r>
            <a:r>
              <a:rPr lang="en-US" altLang="zh-TW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Paraview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.sample_boundary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nr_points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nr_points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var_to_polyvtk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aneurysm_closed_boundary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"Surface Area: </a:t>
            </a:r>
            <a:r>
              <a:rPr lang="en-US" altLang="zh-TW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{:.3f}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"area"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])))</a:t>
            </a: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Only generating cloud point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.sample_interior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nr_points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nr_points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compute_sdf_derivatives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var_to_polyvtk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aneurysm_closed_interior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"Volume: </a:t>
            </a:r>
            <a:r>
              <a:rPr lang="en-US" altLang="zh-TW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{:.3f}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"area"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816FEB8-7087-E036-142F-ACAB8F87F244}"/>
              </a:ext>
            </a:extLst>
          </p:cNvPr>
          <p:cNvSpPr txBox="1"/>
          <p:nvPr/>
        </p:nvSpPr>
        <p:spPr>
          <a:xfrm>
            <a:off x="779252" y="472287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cloud_point_vtp.py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5FC406-7000-6E25-B81E-7A61CABE37FE}"/>
              </a:ext>
            </a:extLst>
          </p:cNvPr>
          <p:cNvSpPr/>
          <p:nvPr/>
        </p:nvSpPr>
        <p:spPr>
          <a:xfrm>
            <a:off x="526473" y="2521527"/>
            <a:ext cx="5366327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Google Shape;172;p25">
            <a:extLst>
              <a:ext uri="{FF2B5EF4-FFF2-40B4-BE49-F238E27FC236}">
                <a16:creationId xmlns:a16="http://schemas.microsoft.com/office/drawing/2014/main" id="{F4E3CC07-1D3B-8121-F4DA-7857BDF47D66}"/>
              </a:ext>
            </a:extLst>
          </p:cNvPr>
          <p:cNvSpPr txBox="1"/>
          <p:nvPr/>
        </p:nvSpPr>
        <p:spPr>
          <a:xfrm>
            <a:off x="5938981" y="2521527"/>
            <a:ext cx="3862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</a:rPr>
              <a:t>Number of sample points</a:t>
            </a:r>
            <a:endParaRPr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695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>
          <a:extLst>
            <a:ext uri="{FF2B5EF4-FFF2-40B4-BE49-F238E27FC236}">
              <a16:creationId xmlns:a16="http://schemas.microsoft.com/office/drawing/2014/main" id="{0E81C483-EA25-8EA0-012F-914A59B21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>
            <a:extLst>
              <a:ext uri="{FF2B5EF4-FFF2-40B4-BE49-F238E27FC236}">
                <a16:creationId xmlns:a16="http://schemas.microsoft.com/office/drawing/2014/main" id="{CB3DB9AB-0FC3-CFEB-506F-E9134BF54F8A}"/>
              </a:ext>
            </a:extLst>
          </p:cNvPr>
          <p:cNvSpPr/>
          <p:nvPr/>
        </p:nvSpPr>
        <p:spPr>
          <a:xfrm>
            <a:off x="191524" y="910674"/>
            <a:ext cx="5747457" cy="3850669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4">
            <a:extLst>
              <a:ext uri="{FF2B5EF4-FFF2-40B4-BE49-F238E27FC236}">
                <a16:creationId xmlns:a16="http://schemas.microsoft.com/office/drawing/2014/main" id="{5F883406-C882-B8B8-3954-D6186ED7CA3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76305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>
              <a:lnSpc>
                <a:spcPct val="125000"/>
              </a:lnSpc>
            </a:pPr>
            <a:r>
              <a:rPr lang="zh-TW" altLang="zh-TW" sz="2800" b="1" dirty="0"/>
              <a:t>Tessellation sample point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158" name="Google Shape;158;p24">
            <a:extLst>
              <a:ext uri="{FF2B5EF4-FFF2-40B4-BE49-F238E27FC236}">
                <a16:creationId xmlns:a16="http://schemas.microsoft.com/office/drawing/2014/main" id="{D077A1D1-72FD-B92E-63CE-8D51569151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1C04BF1-7B0B-7F0E-3C0E-BEFA53679E1C}"/>
              </a:ext>
            </a:extLst>
          </p:cNvPr>
          <p:cNvSpPr txBox="1"/>
          <p:nvPr/>
        </p:nvSpPr>
        <p:spPr>
          <a:xfrm>
            <a:off x="244764" y="910675"/>
            <a:ext cx="5878946" cy="3850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physicsnemo.sym.geometry.tessellation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Tessellation</a:t>
            </a: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physicsnemo.sym.utils.io.vtk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var_to_polyvtk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"__main__"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STL path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stl_path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real_stl_files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TW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aneurysm_closed.stl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Tessellation.from_stl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stl_path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airtight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b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number of points to sample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nr_points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sample geometry for plotting in </a:t>
            </a:r>
            <a:r>
              <a:rPr lang="en-US" altLang="zh-TW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Paraview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.sample_boundary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nr_points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nr_points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var_to_polyvtk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aneurysm_closed_boundary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"Surface Area: </a:t>
            </a:r>
            <a:r>
              <a:rPr lang="en-US" altLang="zh-TW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{:.3f}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"area"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])))</a:t>
            </a: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Only generating cloud point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geo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.sample_interior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nr_points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nr_points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compute_sdf_derivatives</a:t>
            </a:r>
            <a:r>
              <a:rPr lang="en-US" altLang="zh-TW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var_to_polyvtk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aneurysm_closed_interior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"Volume: </a:t>
            </a:r>
            <a:r>
              <a:rPr lang="en-US" altLang="zh-TW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{:.3f}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zh-TW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TW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"area"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])))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F03EA41-7107-31C1-BDCA-49009E5E84B5}"/>
              </a:ext>
            </a:extLst>
          </p:cNvPr>
          <p:cNvSpPr txBox="1"/>
          <p:nvPr/>
        </p:nvSpPr>
        <p:spPr>
          <a:xfrm>
            <a:off x="779252" y="472287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cloud_point_vtp.py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881700-A2C7-9105-F51B-F5CDE7E2B154}"/>
              </a:ext>
            </a:extLst>
          </p:cNvPr>
          <p:cNvSpPr/>
          <p:nvPr/>
        </p:nvSpPr>
        <p:spPr>
          <a:xfrm>
            <a:off x="501073" y="3098798"/>
            <a:ext cx="5366327" cy="757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C9763-FCEA-A9ED-5FF9-5BBDC64F71D4}"/>
              </a:ext>
            </a:extLst>
          </p:cNvPr>
          <p:cNvSpPr/>
          <p:nvPr/>
        </p:nvSpPr>
        <p:spPr>
          <a:xfrm>
            <a:off x="501072" y="3984356"/>
            <a:ext cx="5366327" cy="757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Google Shape;172;p25">
            <a:extLst>
              <a:ext uri="{FF2B5EF4-FFF2-40B4-BE49-F238E27FC236}">
                <a16:creationId xmlns:a16="http://schemas.microsoft.com/office/drawing/2014/main" id="{8E95DB78-CAE2-2611-0C09-70F0768CEB5C}"/>
              </a:ext>
            </a:extLst>
          </p:cNvPr>
          <p:cNvSpPr txBox="1"/>
          <p:nvPr/>
        </p:nvSpPr>
        <p:spPr>
          <a:xfrm>
            <a:off x="5992221" y="3209635"/>
            <a:ext cx="3862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</a:rPr>
              <a:t>Sample boundary on STL</a:t>
            </a:r>
            <a:endParaRPr sz="1600" dirty="0">
              <a:solidFill>
                <a:srgbClr val="FF0000"/>
              </a:solidFill>
            </a:endParaRPr>
          </a:p>
        </p:txBody>
      </p:sp>
      <p:sp>
        <p:nvSpPr>
          <p:cNvPr id="3" name="Google Shape;172;p25">
            <a:extLst>
              <a:ext uri="{FF2B5EF4-FFF2-40B4-BE49-F238E27FC236}">
                <a16:creationId xmlns:a16="http://schemas.microsoft.com/office/drawing/2014/main" id="{B5DABDFE-0788-8898-6AB5-86F8F63F3A41}"/>
              </a:ext>
            </a:extLst>
          </p:cNvPr>
          <p:cNvSpPr txBox="1"/>
          <p:nvPr/>
        </p:nvSpPr>
        <p:spPr>
          <a:xfrm>
            <a:off x="5992221" y="4087899"/>
            <a:ext cx="3862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</a:rPr>
              <a:t>Sample interior on STL</a:t>
            </a:r>
            <a:endParaRPr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120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191550" y="910700"/>
            <a:ext cx="8829600" cy="3949800"/>
          </a:xfrm>
          <a:prstGeom prst="roundRect">
            <a:avLst>
              <a:gd name="adj" fmla="val 16667"/>
            </a:avLst>
          </a:prstGeom>
          <a:solidFill>
            <a:srgbClr val="625D5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l="32045" r="33250"/>
          <a:stretch/>
        </p:blipFill>
        <p:spPr>
          <a:xfrm>
            <a:off x="787850" y="910700"/>
            <a:ext cx="2403502" cy="39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4">
            <a:alphaModFix/>
          </a:blip>
          <a:srcRect l="32048" r="32495"/>
          <a:stretch/>
        </p:blipFill>
        <p:spPr>
          <a:xfrm>
            <a:off x="3392577" y="838625"/>
            <a:ext cx="2515673" cy="404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 rotWithShape="1">
          <a:blip r:embed="rId5">
            <a:alphaModFix/>
          </a:blip>
          <a:srcRect l="32984" r="34173"/>
          <a:stretch/>
        </p:blipFill>
        <p:spPr>
          <a:xfrm>
            <a:off x="6109500" y="782497"/>
            <a:ext cx="2395023" cy="415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787850" y="1231175"/>
            <a:ext cx="137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</a:rPr>
              <a:t>Geometry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448675" y="1231175"/>
            <a:ext cx="137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</a:rPr>
              <a:t>Boundary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6109475" y="1231175"/>
            <a:ext cx="137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</a:rPr>
              <a:t>Interior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" name="Google Shape;157;p24">
            <a:extLst>
              <a:ext uri="{FF2B5EF4-FFF2-40B4-BE49-F238E27FC236}">
                <a16:creationId xmlns:a16="http://schemas.microsoft.com/office/drawing/2014/main" id="{83009D55-CB52-0549-C6D7-A173D5B12A24}"/>
              </a:ext>
            </a:extLst>
          </p:cNvPr>
          <p:cNvSpPr txBox="1">
            <a:spLocks/>
          </p:cNvSpPr>
          <p:nvPr/>
        </p:nvSpPr>
        <p:spPr>
          <a:xfrm>
            <a:off x="191525" y="271900"/>
            <a:ext cx="763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25000"/>
              </a:lnSpc>
            </a:pPr>
            <a:r>
              <a:rPr lang="en-US" altLang="zh-TW" sz="2800" b="1" dirty="0"/>
              <a:t>Tessellation sample point view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>
          <a:extLst>
            <a:ext uri="{FF2B5EF4-FFF2-40B4-BE49-F238E27FC236}">
              <a16:creationId xmlns:a16="http://schemas.microsoft.com/office/drawing/2014/main" id="{AD18BA69-9979-539D-7BCF-2CA37F5AC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>
            <a:extLst>
              <a:ext uri="{FF2B5EF4-FFF2-40B4-BE49-F238E27FC236}">
                <a16:creationId xmlns:a16="http://schemas.microsoft.com/office/drawing/2014/main" id="{9D53877F-CBD2-FE4C-2FFC-77D6C8DD598A}"/>
              </a:ext>
            </a:extLst>
          </p:cNvPr>
          <p:cNvSpPr/>
          <p:nvPr/>
        </p:nvSpPr>
        <p:spPr>
          <a:xfrm>
            <a:off x="191525" y="910675"/>
            <a:ext cx="4660755" cy="36960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4">
            <a:extLst>
              <a:ext uri="{FF2B5EF4-FFF2-40B4-BE49-F238E27FC236}">
                <a16:creationId xmlns:a16="http://schemas.microsoft.com/office/drawing/2014/main" id="{C65C259A-2070-CC63-8120-F0B69EB45F08}"/>
              </a:ext>
            </a:extLst>
          </p:cNvPr>
          <p:cNvSpPr txBox="1"/>
          <p:nvPr/>
        </p:nvSpPr>
        <p:spPr>
          <a:xfrm>
            <a:off x="247600" y="910675"/>
            <a:ext cx="4660755" cy="4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00" tIns="88300" rIns="88300" bIns="883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@physicsnemo.sym.main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config_path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"conf"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config_name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"config"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run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cfg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PhysicsNeMoConfig) -&gt; 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read stl files to make geometry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to_absolute_path(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"./stl_files"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inlet_mesh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"/aneurysm_inlet.stl"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0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outlet_mesh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"/aneurysm_outlet.stl"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0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noslip_mesh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"/aneurysm_noslip.stl"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0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integral_mesh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"/aneurysm_integral.stl"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sz="10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interior_mesh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Tessellation.from_stl(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point_path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"/aneurysm_closed.stl"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airtight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endParaRPr sz="10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params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nu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0.025</a:t>
            </a:r>
            <a:endParaRPr sz="1000" dirty="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inlet_vel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1.5</a:t>
            </a:r>
            <a:endParaRPr sz="1000" dirty="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" name="Google Shape;157;p24">
            <a:extLst>
              <a:ext uri="{FF2B5EF4-FFF2-40B4-BE49-F238E27FC236}">
                <a16:creationId xmlns:a16="http://schemas.microsoft.com/office/drawing/2014/main" id="{D0D17777-656F-766F-83AB-E670C16D626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76305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Parameters</a:t>
            </a:r>
            <a:endParaRPr sz="2800" b="1" dirty="0">
              <a:solidFill>
                <a:schemeClr val="tx1"/>
              </a:solidFill>
            </a:endParaRPr>
          </a:p>
        </p:txBody>
      </p:sp>
      <p:sp>
        <p:nvSpPr>
          <p:cNvPr id="158" name="Google Shape;158;p24">
            <a:extLst>
              <a:ext uri="{FF2B5EF4-FFF2-40B4-BE49-F238E27FC236}">
                <a16:creationId xmlns:a16="http://schemas.microsoft.com/office/drawing/2014/main" id="{A5E3A6AE-AF6E-09EB-BC06-858401246F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  <p:sp>
        <p:nvSpPr>
          <p:cNvPr id="159" name="Google Shape;159;p24">
            <a:extLst>
              <a:ext uri="{FF2B5EF4-FFF2-40B4-BE49-F238E27FC236}">
                <a16:creationId xmlns:a16="http://schemas.microsoft.com/office/drawing/2014/main" id="{2AFDB218-7FAF-E519-28EC-D59BBC94E1E7}"/>
              </a:ext>
            </a:extLst>
          </p:cNvPr>
          <p:cNvSpPr/>
          <p:nvPr/>
        </p:nvSpPr>
        <p:spPr>
          <a:xfrm>
            <a:off x="540694" y="4003963"/>
            <a:ext cx="1274251" cy="56160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4077341-27CD-857E-4699-BDB13A98BC30}"/>
              </a:ext>
            </a:extLst>
          </p:cNvPr>
          <p:cNvSpPr txBox="1"/>
          <p:nvPr/>
        </p:nvSpPr>
        <p:spPr>
          <a:xfrm>
            <a:off x="442925" y="456557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aneurysm.py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2720723-E15B-ADA5-543B-CF8ADD057C90}"/>
                  </a:ext>
                </a:extLst>
              </p:cNvPr>
              <p:cNvSpPr txBox="1"/>
              <p:nvPr/>
            </p:nvSpPr>
            <p:spPr>
              <a:xfrm>
                <a:off x="4852280" y="1088277"/>
                <a:ext cx="4409774" cy="996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zh-TW" sz="1100" b="1" dirty="0" err="1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NavierStokes</a:t>
                </a:r>
                <a:r>
                  <a:rPr lang="en-US" altLang="zh-TW" sz="1100" b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𝐶𝑜𝑛𝑡𝑖𝑛𝑢𝑖𝑡𝑦</m:t>
                      </m:r>
                      <m:r>
                        <a:rPr lang="en-US" altLang="zh-TW" sz="11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100" dirty="0">
                  <a:solidFill>
                    <a:schemeClr val="tx1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𝑀𝑜𝑚𝑒𝑛𝑡𝑢𝑚</m:t>
                          </m:r>
                        </m:e>
                        <m:sub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1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f>
                            <m:fPr>
                              <m:ctrlP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US" altLang="zh-TW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11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11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TW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TW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11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TW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TW" sz="11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TW" sz="11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1100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2720723-E15B-ADA5-543B-CF8ADD057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280" y="1088277"/>
                <a:ext cx="4409774" cy="996298"/>
              </a:xfrm>
              <a:prstGeom prst="rect">
                <a:avLst/>
              </a:prstGeom>
              <a:blipFill>
                <a:blip r:embed="rId3"/>
                <a:stretch>
                  <a:fillRect t="-6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oogle Shape;214;p28">
            <a:extLst>
              <a:ext uri="{FF2B5EF4-FFF2-40B4-BE49-F238E27FC236}">
                <a16:creationId xmlns:a16="http://schemas.microsoft.com/office/drawing/2014/main" id="{38451D45-AD23-280F-70C7-A13F79EE30B4}"/>
              </a:ext>
            </a:extLst>
          </p:cNvPr>
          <p:cNvGrpSpPr/>
          <p:nvPr/>
        </p:nvGrpSpPr>
        <p:grpSpPr>
          <a:xfrm>
            <a:off x="5112694" y="3219975"/>
            <a:ext cx="1432870" cy="1514875"/>
            <a:chOff x="3364725" y="685435"/>
            <a:chExt cx="2676624" cy="2716867"/>
          </a:xfrm>
        </p:grpSpPr>
        <p:pic>
          <p:nvPicPr>
            <p:cNvPr id="8" name="Google Shape;215;p28">
              <a:extLst>
                <a:ext uri="{FF2B5EF4-FFF2-40B4-BE49-F238E27FC236}">
                  <a16:creationId xmlns:a16="http://schemas.microsoft.com/office/drawing/2014/main" id="{096E7103-6407-90BF-BA1B-8723339D0F0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2191" r="3789"/>
            <a:stretch/>
          </p:blipFill>
          <p:spPr>
            <a:xfrm>
              <a:off x="3429184" y="685435"/>
              <a:ext cx="2547724" cy="23479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216;p28">
              <a:extLst>
                <a:ext uri="{FF2B5EF4-FFF2-40B4-BE49-F238E27FC236}">
                  <a16:creationId xmlns:a16="http://schemas.microsoft.com/office/drawing/2014/main" id="{4782DFE1-D27F-A71C-571A-A5F560F3D14C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64725" y="2849127"/>
              <a:ext cx="2676624" cy="553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405C206-EECB-4CA7-15EC-7FBFF6C76D6A}"/>
              </a:ext>
            </a:extLst>
          </p:cNvPr>
          <p:cNvSpPr/>
          <p:nvPr/>
        </p:nvSpPr>
        <p:spPr>
          <a:xfrm>
            <a:off x="7822025" y="1681018"/>
            <a:ext cx="102775" cy="332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7BAFC4B-103E-2F42-DCE2-6147BA6B7E12}"/>
                  </a:ext>
                </a:extLst>
              </p:cNvPr>
              <p:cNvSpPr txBox="1"/>
              <p:nvPr/>
            </p:nvSpPr>
            <p:spPr>
              <a:xfrm>
                <a:off x="4908355" y="2664341"/>
                <a:ext cx="3436936" cy="611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n-US" altLang="zh-TW" sz="1100" b="1" i="1" dirty="0">
                    <a:latin typeface="Cambria Math" panose="02040503050406030204" pitchFamily="18" charset="0"/>
                  </a:rPr>
                  <a:t>Inlet velocity distribution: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𝑖𝑛𝑙𝑒𝑡</m:t>
                          </m:r>
                        </m:sub>
                      </m:sSub>
                      <m:r>
                        <a:rPr lang="en-US" altLang="zh-TW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TW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altLang="zh-TW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𝐷𝑖𝑠𝑡𝑎𝑛𝑐𝑒</m:t>
                                      </m:r>
                                    </m:num>
                                    <m:den>
                                      <m:r>
                                        <a:rPr lang="en-US" altLang="zh-TW" sz="1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𝑅𝑎𝑑𝑖𝑢𝑠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sz="1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  <m:r>
                        <a:rPr lang="en-US" altLang="zh-TW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sSub>
                        <m:sSubPr>
                          <m:ctrlPr>
                            <a:rPr lang="en-US" altLang="zh-TW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TW" sz="1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100" dirty="0"/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7BAFC4B-103E-2F42-DCE2-6147BA6B7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355" y="2664341"/>
                <a:ext cx="3436936" cy="611706"/>
              </a:xfrm>
              <a:prstGeom prst="rect">
                <a:avLst/>
              </a:prstGeom>
              <a:blipFill>
                <a:blip r:embed="rId6"/>
                <a:stretch>
                  <a:fillRect l="-2482" t="-8000" r="-7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5E80A782-5EDC-24BF-9013-A349DE7A4D1B}"/>
              </a:ext>
            </a:extLst>
          </p:cNvPr>
          <p:cNvSpPr/>
          <p:nvPr/>
        </p:nvSpPr>
        <p:spPr>
          <a:xfrm>
            <a:off x="5425189" y="2941782"/>
            <a:ext cx="333684" cy="2447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8988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/>
              <a:t>Outline</a:t>
            </a:r>
            <a:endParaRPr sz="2800" b="1"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191525" y="943375"/>
            <a:ext cx="8520600" cy="3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Introduction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Problem Description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Case Setup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 dirty="0">
                <a:solidFill>
                  <a:schemeClr val="dk1"/>
                </a:solidFill>
              </a:rPr>
              <a:t>Importing the required packages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 dirty="0">
                <a:solidFill>
                  <a:schemeClr val="dk1"/>
                </a:solidFill>
              </a:rPr>
              <a:t>Using STL files to generate point clouds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 dirty="0">
                <a:solidFill>
                  <a:schemeClr val="dk1"/>
                </a:solidFill>
              </a:rPr>
              <a:t>Defining the Equations, Networks and Nodes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 dirty="0">
                <a:solidFill>
                  <a:schemeClr val="dk1"/>
                </a:solidFill>
              </a:rPr>
              <a:t>Setting up Domain and adding Constraints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 dirty="0">
                <a:solidFill>
                  <a:schemeClr val="dk1"/>
                </a:solidFill>
              </a:rPr>
              <a:t>Adding Validators and Monitors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Training Model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Accelerating the Training of Neural Network Solvers via Transfer Learning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Demo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/>
          <p:nvPr/>
        </p:nvSpPr>
        <p:spPr>
          <a:xfrm>
            <a:off x="427001" y="1516237"/>
            <a:ext cx="5459400" cy="14901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8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76305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/>
              <a:t>Inlet velocit</a:t>
            </a:r>
            <a:r>
              <a:rPr lang="en-US" altLang="zh-TW" sz="2800" b="1" dirty="0"/>
              <a:t>y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211" name="Google Shape;21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  <p:sp>
        <p:nvSpPr>
          <p:cNvPr id="213" name="Google Shape;213;p28"/>
          <p:cNvSpPr txBox="1"/>
          <p:nvPr/>
        </p:nvSpPr>
        <p:spPr>
          <a:xfrm>
            <a:off x="475051" y="1516237"/>
            <a:ext cx="5459400" cy="21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00" tIns="88300" rIns="88300" bIns="883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inlet velocity profile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circular_parabola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normal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radius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max_vel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centered_x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x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center[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centered_y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y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center[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centered_z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z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center[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distance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sqrt(centered_x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**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centered_y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**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centered_z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**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parabola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max_vel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Max((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(distance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radius)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**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normal[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parabola, normal[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parabola, normal[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parabola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DCDC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14" name="Google Shape;214;p28"/>
          <p:cNvGrpSpPr/>
          <p:nvPr/>
        </p:nvGrpSpPr>
        <p:grpSpPr>
          <a:xfrm>
            <a:off x="6518955" y="951400"/>
            <a:ext cx="2198044" cy="2231091"/>
            <a:chOff x="3364725" y="685435"/>
            <a:chExt cx="2676624" cy="2716867"/>
          </a:xfrm>
        </p:grpSpPr>
        <p:pic>
          <p:nvPicPr>
            <p:cNvPr id="215" name="Google Shape;215;p28"/>
            <p:cNvPicPr preferRelativeResize="0"/>
            <p:nvPr/>
          </p:nvPicPr>
          <p:blipFill rotWithShape="1">
            <a:blip r:embed="rId3">
              <a:alphaModFix/>
            </a:blip>
            <a:srcRect l="12191" r="3789"/>
            <a:stretch/>
          </p:blipFill>
          <p:spPr>
            <a:xfrm>
              <a:off x="3429184" y="685435"/>
              <a:ext cx="2547724" cy="23479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64725" y="2849127"/>
              <a:ext cx="2676624" cy="553175"/>
            </a:xfrm>
            <a:prstGeom prst="rect">
              <a:avLst/>
            </a:prstGeom>
            <a:noFill/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1D24D495-FF07-F628-5F46-E213C64A6D07}"/>
                  </a:ext>
                </a:extLst>
              </p:cNvPr>
              <p:cNvSpPr txBox="1"/>
              <p:nvPr/>
            </p:nvSpPr>
            <p:spPr>
              <a:xfrm>
                <a:off x="427001" y="3502743"/>
                <a:ext cx="5766952" cy="723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𝑖𝑛𝑙𝑒𝑡</m:t>
                          </m:r>
                        </m:sub>
                      </m:sSub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TW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𝐷𝑖𝑠𝑡𝑎𝑛𝑐𝑒</m:t>
                                      </m:r>
                                    </m:num>
                                    <m:den>
                                      <m:r>
                                        <a:rPr lang="en-US" altLang="zh-TW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𝑅𝑎𝑑𝑖𝑢𝑠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0</m:t>
                          </m:r>
                        </m:e>
                      </m:d>
                      <m:r>
                        <a:rPr lang="en-US" altLang="zh-TW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sSub>
                        <m:sSub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TW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1D24D495-FF07-F628-5F46-E213C64A6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01" y="3502743"/>
                <a:ext cx="5766952" cy="723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98;p18">
            <a:extLst>
              <a:ext uri="{FF2B5EF4-FFF2-40B4-BE49-F238E27FC236}">
                <a16:creationId xmlns:a16="http://schemas.microsoft.com/office/drawing/2014/main" id="{5CBE9F51-BF72-EABC-9A49-EE550AC9D4B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1524" y="951400"/>
            <a:ext cx="6564875" cy="3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800" dirty="0">
                <a:solidFill>
                  <a:schemeClr val="dk1"/>
                </a:solidFill>
              </a:rPr>
              <a:t>Parabolic velocity distribution for a circular inlet.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FEA1A49-D901-1D68-4CAF-63DBD8E501B8}"/>
              </a:ext>
            </a:extLst>
          </p:cNvPr>
          <p:cNvSpPr txBox="1"/>
          <p:nvPr/>
        </p:nvSpPr>
        <p:spPr>
          <a:xfrm>
            <a:off x="918751" y="295000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aneurysm.py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/>
          <p:nvPr/>
        </p:nvSpPr>
        <p:spPr>
          <a:xfrm>
            <a:off x="191525" y="846600"/>
            <a:ext cx="5459400" cy="27879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9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76305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/>
              <a:t>Normalize geometry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224" name="Google Shape;2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  <p:sp>
        <p:nvSpPr>
          <p:cNvPr id="225" name="Google Shape;225;p29"/>
          <p:cNvSpPr txBox="1"/>
          <p:nvPr/>
        </p:nvSpPr>
        <p:spPr>
          <a:xfrm>
            <a:off x="5794900" y="1024975"/>
            <a:ext cx="3309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Normalizing </a:t>
            </a:r>
            <a:r>
              <a:rPr lang="zh-TW" sz="1600" b="1">
                <a:solidFill>
                  <a:srgbClr val="FF0000"/>
                </a:solidFill>
              </a:rPr>
              <a:t>mesh data</a:t>
            </a:r>
            <a:r>
              <a:rPr lang="zh-TW" sz="1600">
                <a:solidFill>
                  <a:srgbClr val="FF0000"/>
                </a:solidFill>
              </a:rPr>
              <a:t> (STL file) toward (0,0,0)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5794900" y="2305650"/>
            <a:ext cx="3349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9900"/>
                </a:solidFill>
              </a:rPr>
              <a:t>Normalizing </a:t>
            </a:r>
            <a:r>
              <a:rPr lang="zh-TW" sz="1600" b="1">
                <a:solidFill>
                  <a:srgbClr val="FF9900"/>
                </a:solidFill>
              </a:rPr>
              <a:t>Dictionary data</a:t>
            </a:r>
            <a:r>
              <a:rPr lang="zh-TW" sz="1600">
                <a:solidFill>
                  <a:srgbClr val="FF9900"/>
                </a:solidFill>
              </a:rPr>
              <a:t> toward the (0,0,0)</a:t>
            </a:r>
            <a:endParaRPr sz="1600">
              <a:solidFill>
                <a:srgbClr val="FF9900"/>
              </a:solidFill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239575" y="846600"/>
            <a:ext cx="5459400" cy="3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00" tIns="88300" rIns="88300" bIns="883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normalize meshes</a:t>
            </a:r>
            <a:endParaRPr sz="1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normalize_mesh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mesh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scale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mesh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mesh.translate([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f7or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c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center])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mesh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mesh.scale(scale)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mesh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normalize invars</a:t>
            </a:r>
            <a:endParaRPr sz="1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>
                <a:solidFill>
                  <a:srgbClr val="DCDCAA"/>
                </a:solidFill>
                <a:latin typeface="Consolas"/>
                <a:ea typeface="Consolas"/>
                <a:cs typeface="Consolas"/>
                <a:sym typeface="Consolas"/>
              </a:rPr>
              <a:t>normalize_invar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TW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invar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scale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dims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invar[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center[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invar[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"y"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center[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invar[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"z"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center[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invar[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scale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invar[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"y"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scale4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invar[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"z"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scale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"area"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invar.keys():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invar[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"area"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scale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**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dims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invar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DCDC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259050" y="1086925"/>
            <a:ext cx="3733500" cy="646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259050" y="1992250"/>
            <a:ext cx="3733500" cy="15783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BB99D42-3A2A-2D50-D02F-1A79086DECE1}"/>
              </a:ext>
            </a:extLst>
          </p:cNvPr>
          <p:cNvSpPr txBox="1"/>
          <p:nvPr/>
        </p:nvSpPr>
        <p:spPr>
          <a:xfrm>
            <a:off x="635225" y="359463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aneurysm.py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/>
          <p:nvPr/>
        </p:nvSpPr>
        <p:spPr>
          <a:xfrm>
            <a:off x="191525" y="910675"/>
            <a:ext cx="5379300" cy="28041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  <p:sp>
        <p:nvSpPr>
          <p:cNvPr id="236" name="Google Shape;236;p30"/>
          <p:cNvSpPr txBox="1"/>
          <p:nvPr/>
        </p:nvSpPr>
        <p:spPr>
          <a:xfrm>
            <a:off x="255600" y="910675"/>
            <a:ext cx="56115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scale and normalize mesh and openfoam data</a:t>
            </a:r>
            <a:endParaRPr sz="1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center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18.40381048596882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50.285383353981196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12.848136936899031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scale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10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inlet_mesh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normalize_mesh(inlet_mesh, center, scale)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outlet_mesh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normalize_mesh(outlet_mesh, center, scale)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noslip_mesh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normalize_mesh(noslip_mesh, center, scale)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integral_mesh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normalize_mesh(integral_mesh, center, scale)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interior_mesh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normalize_mesh(interior_mesh, center, scale)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geom params</a:t>
            </a:r>
            <a:endParaRPr sz="1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inlet_normal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0.8526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0.428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0.299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inlet_area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21.1284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(scale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**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inlet_center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4.24298030045776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4.082857101816247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4.637790193399717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inlet_radius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np.sqrt(inlet_area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np.pi)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outlet_normal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0.33179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0.43424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0.83747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outlet_area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12.0773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(scale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**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outlet_radius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np.sqrt(outlet_area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np.pi)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7" name="Google Shape;237;p30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76305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Normalize geometry</a:t>
            </a:r>
            <a:endParaRPr sz="2800" b="1"/>
          </a:p>
        </p:txBody>
      </p:sp>
      <p:sp>
        <p:nvSpPr>
          <p:cNvPr id="238" name="Google Shape;238;p30"/>
          <p:cNvSpPr txBox="1"/>
          <p:nvPr/>
        </p:nvSpPr>
        <p:spPr>
          <a:xfrm>
            <a:off x="5634900" y="1049000"/>
            <a:ext cx="3509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solidFill>
                  <a:schemeClr val="dk1"/>
                </a:solidFill>
              </a:rPr>
              <a:t>Scale each mesh data and setup geometry parameters for constraints.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5D386F9-8D18-D15B-A1FC-FE605E410E8E}"/>
              </a:ext>
            </a:extLst>
          </p:cNvPr>
          <p:cNvSpPr txBox="1"/>
          <p:nvPr/>
        </p:nvSpPr>
        <p:spPr>
          <a:xfrm>
            <a:off x="595175" y="367367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aneurysm.py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/>
        </p:nvSpPr>
        <p:spPr>
          <a:xfrm>
            <a:off x="186500" y="3044475"/>
            <a:ext cx="6930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lt1"/>
                </a:solidFill>
              </a:rPr>
              <a:t>Defining the Equations, Networks and Nodes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244" name="Google Shape;244;p31"/>
          <p:cNvSpPr txBox="1">
            <a:spLocks noGrp="1"/>
          </p:cNvSpPr>
          <p:nvPr>
            <p:ph type="ctrTitle"/>
          </p:nvPr>
        </p:nvSpPr>
        <p:spPr>
          <a:xfrm>
            <a:off x="186493" y="2209528"/>
            <a:ext cx="67005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TW" sz="5000"/>
              <a:t>Case Setup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/>
          <p:nvPr/>
        </p:nvSpPr>
        <p:spPr>
          <a:xfrm>
            <a:off x="191525" y="910675"/>
            <a:ext cx="4434000" cy="26475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2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8119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/>
              <a:t>Setup PDE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251" name="Google Shape;25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24</a:t>
            </a:fld>
            <a:endParaRPr/>
          </a:p>
        </p:txBody>
      </p:sp>
      <p:sp>
        <p:nvSpPr>
          <p:cNvPr id="252" name="Google Shape;252;p32"/>
          <p:cNvSpPr txBox="1"/>
          <p:nvPr/>
        </p:nvSpPr>
        <p:spPr>
          <a:xfrm>
            <a:off x="279650" y="910675"/>
            <a:ext cx="44739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make aneurysm domain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domain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Domain()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make list of nodes to unroll graph on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ns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NavierStokes(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nu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nu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scale,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rho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dim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time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normal_dot_vel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NormalDotVec([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"v"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flow_net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instantiate_arch(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input_keys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[Key(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 Key(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"y"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 Key(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"z"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)],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output_keys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[Key(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 Key(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"v"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 Key(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 Key(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)],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cfg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cfg.arch.fully_connected,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nodes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ns.make_nodes()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normal_dot_vel.make_nodes()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[flow_net.make_node(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"flow_network"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)]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B8A5CC5B-5DB9-BBA2-3A4F-88AA14DEDE62}"/>
                  </a:ext>
                </a:extLst>
              </p:cNvPr>
              <p:cNvSpPr txBox="1"/>
              <p:nvPr/>
            </p:nvSpPr>
            <p:spPr>
              <a:xfrm>
                <a:off x="4753550" y="1017513"/>
                <a:ext cx="4572000" cy="27793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1100" b="1" dirty="0">
                    <a:latin typeface="Cambria Math" panose="02040503050406030204" pitchFamily="18" charset="0"/>
                  </a:rPr>
                  <a:t>NavierStokes: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100" i="1" dirty="0" smtClean="0">
                          <a:latin typeface="Cambria Math" panose="02040503050406030204" pitchFamily="18" charset="0"/>
                        </a:rPr>
                        <m:t>𝐶𝑜𝑛𝑡𝑖𝑛𝑢𝑖𝑡𝑦</m:t>
                      </m:r>
                      <m:r>
                        <a:rPr lang="en-US" altLang="zh-TW" sz="1100" i="1" dirty="0" smtClean="0"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altLang="zh-TW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TW" sz="11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1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11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1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𝑀𝑜𝑚𝑒𝑛𝑡𝑢𝑚</m:t>
                          </m:r>
                        </m:e>
                        <m:sub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1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zh-TW" altLang="en-US" sz="11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11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𝑣</m:t>
                          </m:r>
                          <m:f>
                            <m:f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US" altLang="zh-TW" sz="11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11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1100" b="0" i="1" smtClean="0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altLang="zh-TW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1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TW" sz="1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11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1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11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1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TW" sz="1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1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1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1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TW" sz="1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TW" sz="11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1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TW" sz="1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sz="1100" i="1" dirty="0">
                  <a:latin typeface="Cambria Math" panose="02040503050406030204" pitchFamily="18" charset="0"/>
                </a:endParaRPr>
              </a:p>
              <a:p>
                <a:endParaRPr lang="en-US" altLang="zh-TW" sz="1100" b="0" i="1" dirty="0">
                  <a:latin typeface="Cambria Math" panose="02040503050406030204" pitchFamily="18" charset="0"/>
                </a:endParaRPr>
              </a:p>
              <a:p>
                <a:endParaRPr lang="en-US" altLang="zh-TW" sz="1100" b="0" i="1" dirty="0">
                  <a:latin typeface="Cambria Math" panose="02040503050406030204" pitchFamily="18" charset="0"/>
                </a:endParaRPr>
              </a:p>
              <a:p>
                <a:endParaRPr lang="en-US" altLang="zh-TW" sz="1100" b="0" i="1" dirty="0">
                  <a:latin typeface="Cambria Math" panose="02040503050406030204" pitchFamily="18" charset="0"/>
                </a:endParaRPr>
              </a:p>
              <a:p>
                <a:endParaRPr lang="en-US" altLang="zh-TW" sz="1100" i="1" dirty="0">
                  <a:latin typeface="Cambria Math" panose="02040503050406030204" pitchFamily="18" charset="0"/>
                </a:endParaRPr>
              </a:p>
              <a:p>
                <a:endParaRPr lang="en-US" altLang="zh-TW" sz="1100" b="0" i="1" dirty="0">
                  <a:latin typeface="Cambria Math" panose="02040503050406030204" pitchFamily="18" charset="0"/>
                </a:endParaRPr>
              </a:p>
              <a:p>
                <a:endParaRPr lang="en-US" altLang="zh-TW" sz="1100" i="1" dirty="0">
                  <a:latin typeface="Cambria Math" panose="02040503050406030204" pitchFamily="18" charset="0"/>
                </a:endParaRPr>
              </a:p>
              <a:p>
                <a:endParaRPr lang="en-US" altLang="zh-TW" sz="1100" i="1" dirty="0">
                  <a:latin typeface="Cambria Math" panose="02040503050406030204" pitchFamily="18" charset="0"/>
                </a:endParaRPr>
              </a:p>
              <a:p>
                <a:endParaRPr lang="en-US" altLang="zh-TW" sz="1100" b="0" i="1" dirty="0">
                  <a:latin typeface="Cambria Math" panose="02040503050406030204" pitchFamily="18" charset="0"/>
                </a:endParaRPr>
              </a:p>
              <a:p>
                <a:endParaRPr lang="en-US" altLang="zh-TW" sz="1100" b="0" i="1" dirty="0">
                  <a:latin typeface="Cambria Math" panose="02040503050406030204" pitchFamily="18" charset="0"/>
                </a:endParaRPr>
              </a:p>
              <a:p>
                <a:r>
                  <a:rPr lang="en-US" altLang="zh-TW" sz="1100" b="1" dirty="0" err="1">
                    <a:latin typeface="Cambria Math" panose="02040503050406030204" pitchFamily="18" charset="0"/>
                  </a:rPr>
                  <a:t>NormalDotVec</a:t>
                </a:r>
                <a:r>
                  <a:rPr lang="en-US" altLang="zh-TW" sz="1100" b="1" dirty="0">
                    <a:latin typeface="Cambria Math" panose="020405030504060302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sz="1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altLang="zh-TW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⃑"/>
                          <m:ctrlPr>
                            <a:rPr lang="en-US" altLang="zh-TW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zh-TW" sz="11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100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110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11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sz="11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TW" sz="1100" i="1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1100" dirty="0"/>
              </a:p>
            </p:txBody>
          </p:sp>
        </mc:Choice>
        <mc:Fallback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B8A5CC5B-5DB9-BBA2-3A4F-88AA14DED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550" y="1017513"/>
                <a:ext cx="4572000" cy="2779351"/>
              </a:xfrm>
              <a:prstGeom prst="rect">
                <a:avLst/>
              </a:prstGeom>
              <a:blipFill>
                <a:blip r:embed="rId3"/>
                <a:stretch>
                  <a:fillRect l="-2000" t="-1974" b="-4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6160F61E-A0A6-E8AF-8176-2983068D39B3}"/>
              </a:ext>
            </a:extLst>
          </p:cNvPr>
          <p:cNvSpPr txBox="1"/>
          <p:nvPr/>
        </p:nvSpPr>
        <p:spPr>
          <a:xfrm>
            <a:off x="230600" y="352404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aneurysm.py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A85EE1-2588-0AE8-EDF9-BEC5ED1E3132}"/>
              </a:ext>
            </a:extLst>
          </p:cNvPr>
          <p:cNvSpPr/>
          <p:nvPr/>
        </p:nvSpPr>
        <p:spPr>
          <a:xfrm>
            <a:off x="279650" y="1611745"/>
            <a:ext cx="4345875" cy="3200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7B64B97C-A03C-7A7C-15B9-EBF0DADB138D}"/>
              </a:ext>
            </a:extLst>
          </p:cNvPr>
          <p:cNvSpPr/>
          <p:nvPr/>
        </p:nvSpPr>
        <p:spPr>
          <a:xfrm>
            <a:off x="5852988" y="2342079"/>
            <a:ext cx="1196108" cy="3527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1"/>
                </a:solidFill>
              </a:rPr>
              <a:t>NavierStokes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517B4A40-05C5-0659-10D6-8682FC3C7AB5}"/>
                  </a:ext>
                </a:extLst>
              </p:cNvPr>
              <p:cNvSpPr/>
              <p:nvPr/>
            </p:nvSpPr>
            <p:spPr>
              <a:xfrm>
                <a:off x="4753550" y="2190763"/>
                <a:ext cx="674564" cy="66082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altLang="zh-TW" sz="1200" b="1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zh-TW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TW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altLang="zh-TW" sz="1200" b="1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lang="en-US" altLang="zh-TW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TW" alt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𝝂</m:t>
                      </m:r>
                    </m:oMath>
                  </m:oMathPara>
                </a14:m>
                <a:endParaRPr lang="zh-TW" alt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517B4A40-05C5-0659-10D6-8682FC3C7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550" y="2190763"/>
                <a:ext cx="674564" cy="66082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AB4019C-2BB7-F19B-134F-A9737DB962ED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5428114" y="2518436"/>
            <a:ext cx="424874" cy="2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: 圓角 23">
                <a:extLst>
                  <a:ext uri="{FF2B5EF4-FFF2-40B4-BE49-F238E27FC236}">
                    <a16:creationId xmlns:a16="http://schemas.microsoft.com/office/drawing/2014/main" id="{853D18AD-450E-2249-C64F-A5584B2F3816}"/>
                  </a:ext>
                </a:extLst>
              </p:cNvPr>
              <p:cNvSpPr/>
              <p:nvPr/>
            </p:nvSpPr>
            <p:spPr>
              <a:xfrm>
                <a:off x="7473970" y="2036282"/>
                <a:ext cx="1196108" cy="96430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𝑪𝒐𝒏𝒕𝒊𝒏𝒖𝒊𝒕𝒚</m:t>
                      </m:r>
                    </m:oMath>
                  </m:oMathPara>
                </a14:m>
                <a:endParaRPr lang="en-US" altLang="zh-TW" sz="1200" b="1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𝑴𝒐𝒎𝒆𝒏𝒕𝒖𝒎</m:t>
                          </m:r>
                        </m:e>
                        <m:sub>
                          <m:r>
                            <a:rPr lang="en-US" altLang="zh-TW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altLang="zh-TW" sz="1200" b="1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𝑴𝒐𝒎𝒆𝒏𝒕𝒖𝒎</m:t>
                          </m:r>
                        </m:e>
                        <m:sub>
                          <m:r>
                            <a:rPr lang="en-US" altLang="zh-TW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</m:oMath>
                  </m:oMathPara>
                </a14:m>
                <a:endParaRPr lang="en-US" altLang="zh-TW" sz="1200" b="1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𝑴𝒐𝒎𝒆𝒏𝒕𝒖𝒎</m:t>
                          </m:r>
                        </m:e>
                        <m:sub>
                          <m:r>
                            <a:rPr lang="en-US" altLang="zh-TW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</m:oMath>
                  </m:oMathPara>
                </a14:m>
                <a:endParaRPr lang="zh-TW" alt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矩形: 圓角 23">
                <a:extLst>
                  <a:ext uri="{FF2B5EF4-FFF2-40B4-BE49-F238E27FC236}">
                    <a16:creationId xmlns:a16="http://schemas.microsoft.com/office/drawing/2014/main" id="{853D18AD-450E-2249-C64F-A5584B2F38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970" y="2036282"/>
                <a:ext cx="1196108" cy="96430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357418F-25D8-B393-F7FD-B73E46EA4184}"/>
              </a:ext>
            </a:extLst>
          </p:cNvPr>
          <p:cNvCxnSpPr>
            <a:cxnSpLocks/>
          </p:cNvCxnSpPr>
          <p:nvPr/>
        </p:nvCxnSpPr>
        <p:spPr>
          <a:xfrm flipV="1">
            <a:off x="7049096" y="2515694"/>
            <a:ext cx="424874" cy="27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6FEFBB6F-699C-1C69-2BB0-C1B110A216BC}"/>
              </a:ext>
            </a:extLst>
          </p:cNvPr>
          <p:cNvSpPr/>
          <p:nvPr/>
        </p:nvSpPr>
        <p:spPr>
          <a:xfrm>
            <a:off x="5852988" y="3903702"/>
            <a:ext cx="1268248" cy="3527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b="1" dirty="0" err="1">
                <a:solidFill>
                  <a:schemeClr val="tx1"/>
                </a:solidFill>
              </a:rPr>
              <a:t>NormalDotVec</a:t>
            </a:r>
            <a:endParaRPr lang="zh-TW" altLang="en-US" sz="12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0B3868F0-1643-7C97-6BA3-1C61EBB728FB}"/>
                  </a:ext>
                </a:extLst>
              </p:cNvPr>
              <p:cNvSpPr/>
              <p:nvPr/>
            </p:nvSpPr>
            <p:spPr>
              <a:xfrm>
                <a:off x="4753550" y="3945214"/>
                <a:ext cx="674564" cy="280653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zh-TW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TW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altLang="zh-TW" sz="12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0B3868F0-1643-7C97-6BA3-1C61EBB728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550" y="3945214"/>
                <a:ext cx="674564" cy="28065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1099BAC4-C87D-39A8-18DF-E879E49F3093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 flipV="1">
            <a:off x="5428114" y="4080059"/>
            <a:ext cx="424874" cy="5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: 圓角 28">
                <a:extLst>
                  <a:ext uri="{FF2B5EF4-FFF2-40B4-BE49-F238E27FC236}">
                    <a16:creationId xmlns:a16="http://schemas.microsoft.com/office/drawing/2014/main" id="{19B65CB1-2373-F9F8-CAF6-77E8F0B46F3D}"/>
                  </a:ext>
                </a:extLst>
              </p:cNvPr>
              <p:cNvSpPr/>
              <p:nvPr/>
            </p:nvSpPr>
            <p:spPr>
              <a:xfrm>
                <a:off x="7473970" y="3903702"/>
                <a:ext cx="584757" cy="347229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  <m:r>
                        <a:rPr lang="en-US" altLang="zh-TW" sz="1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⃑"/>
                          <m:ctrlPr>
                            <a:rPr lang="en-US" altLang="zh-TW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</m:acc>
                    </m:oMath>
                  </m:oMathPara>
                </a14:m>
                <a:endParaRPr lang="zh-TW" alt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矩形: 圓角 28">
                <a:extLst>
                  <a:ext uri="{FF2B5EF4-FFF2-40B4-BE49-F238E27FC236}">
                    <a16:creationId xmlns:a16="http://schemas.microsoft.com/office/drawing/2014/main" id="{19B65CB1-2373-F9F8-CAF6-77E8F0B46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970" y="3903702"/>
                <a:ext cx="584757" cy="34722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749365C4-C434-6AF7-592F-157F4340E0AD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121236" y="4077317"/>
            <a:ext cx="352734" cy="2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>
          <a:extLst>
            <a:ext uri="{FF2B5EF4-FFF2-40B4-BE49-F238E27FC236}">
              <a16:creationId xmlns:a16="http://schemas.microsoft.com/office/drawing/2014/main" id="{0844351C-96C6-21E5-B66B-DE0F0349E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>
            <a:extLst>
              <a:ext uri="{FF2B5EF4-FFF2-40B4-BE49-F238E27FC236}">
                <a16:creationId xmlns:a16="http://schemas.microsoft.com/office/drawing/2014/main" id="{4C8D3385-51E5-4941-6DF5-37DB03BB2E09}"/>
              </a:ext>
            </a:extLst>
          </p:cNvPr>
          <p:cNvSpPr/>
          <p:nvPr/>
        </p:nvSpPr>
        <p:spPr>
          <a:xfrm>
            <a:off x="191525" y="910675"/>
            <a:ext cx="4434000" cy="26475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2">
            <a:extLst>
              <a:ext uri="{FF2B5EF4-FFF2-40B4-BE49-F238E27FC236}">
                <a16:creationId xmlns:a16="http://schemas.microsoft.com/office/drawing/2014/main" id="{EE25FBFD-D6E5-271F-D7C7-F056EAA5FEC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8119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/>
              <a:t>Setup Network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251" name="Google Shape;251;p32">
            <a:extLst>
              <a:ext uri="{FF2B5EF4-FFF2-40B4-BE49-F238E27FC236}">
                <a16:creationId xmlns:a16="http://schemas.microsoft.com/office/drawing/2014/main" id="{B6EBEB00-2F76-D092-240D-83D379376C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25</a:t>
            </a:fld>
            <a:endParaRPr/>
          </a:p>
        </p:txBody>
      </p:sp>
      <p:sp>
        <p:nvSpPr>
          <p:cNvPr id="252" name="Google Shape;252;p32">
            <a:extLst>
              <a:ext uri="{FF2B5EF4-FFF2-40B4-BE49-F238E27FC236}">
                <a16:creationId xmlns:a16="http://schemas.microsoft.com/office/drawing/2014/main" id="{588389B5-3D50-2CAB-2A64-4B3367FB8149}"/>
              </a:ext>
            </a:extLst>
          </p:cNvPr>
          <p:cNvSpPr txBox="1"/>
          <p:nvPr/>
        </p:nvSpPr>
        <p:spPr>
          <a:xfrm>
            <a:off x="279650" y="910675"/>
            <a:ext cx="44739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make aneurysm domain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domain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Domain()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make list of nodes to unroll graph on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ns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NavierStokes(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nu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nu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scale,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rho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dim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time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normal_dot_vel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NormalDotVec([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"v"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flow_net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instantiate_arch(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input_keys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[Key(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 Key(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"y"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 Key(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"z"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)],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output_keys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[Key(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 Key(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"v"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 Key(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 Key(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)],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cfg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cfg.arch.fully_connected,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nodes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ns.make_nodes()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normal_dot_vel.make_nodes()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[flow_net.make_node(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"flow_network"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)]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9CD98E2-1539-8D08-524D-3A58B92E7EE8}"/>
              </a:ext>
            </a:extLst>
          </p:cNvPr>
          <p:cNvSpPr txBox="1"/>
          <p:nvPr/>
        </p:nvSpPr>
        <p:spPr>
          <a:xfrm>
            <a:off x="230600" y="352404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aneurysm.py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3E32B8-C160-FD1C-61A7-161663E81E61}"/>
              </a:ext>
            </a:extLst>
          </p:cNvPr>
          <p:cNvSpPr/>
          <p:nvPr/>
        </p:nvSpPr>
        <p:spPr>
          <a:xfrm>
            <a:off x="279650" y="1914347"/>
            <a:ext cx="4204605" cy="787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983B200A-B727-17B2-AD14-80D3BEB83926}"/>
              </a:ext>
            </a:extLst>
          </p:cNvPr>
          <p:cNvSpPr/>
          <p:nvPr/>
        </p:nvSpPr>
        <p:spPr>
          <a:xfrm>
            <a:off x="5755375" y="1945704"/>
            <a:ext cx="193964" cy="20781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142098D-DD86-59CD-939C-2C379434F08F}"/>
              </a:ext>
            </a:extLst>
          </p:cNvPr>
          <p:cNvSpPr/>
          <p:nvPr/>
        </p:nvSpPr>
        <p:spPr>
          <a:xfrm>
            <a:off x="5755375" y="2318668"/>
            <a:ext cx="193964" cy="20781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CE27021-F737-7C26-B3F0-295D11502871}"/>
              </a:ext>
            </a:extLst>
          </p:cNvPr>
          <p:cNvSpPr/>
          <p:nvPr/>
        </p:nvSpPr>
        <p:spPr>
          <a:xfrm>
            <a:off x="5755375" y="2685819"/>
            <a:ext cx="193964" cy="20781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64041B5-7C74-9708-C366-0396A2FC0353}"/>
              </a:ext>
            </a:extLst>
          </p:cNvPr>
          <p:cNvSpPr/>
          <p:nvPr/>
        </p:nvSpPr>
        <p:spPr>
          <a:xfrm>
            <a:off x="8018848" y="1776166"/>
            <a:ext cx="193964" cy="20781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57CD5034-D086-D984-B6E3-3D1839537580}"/>
              </a:ext>
            </a:extLst>
          </p:cNvPr>
          <p:cNvSpPr/>
          <p:nvPr/>
        </p:nvSpPr>
        <p:spPr>
          <a:xfrm>
            <a:off x="8018848" y="2143317"/>
            <a:ext cx="193964" cy="20781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6AC6970E-95E2-422C-11CA-B25D16142193}"/>
              </a:ext>
            </a:extLst>
          </p:cNvPr>
          <p:cNvSpPr/>
          <p:nvPr/>
        </p:nvSpPr>
        <p:spPr>
          <a:xfrm>
            <a:off x="8018848" y="2510468"/>
            <a:ext cx="193964" cy="20781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C8E7AB63-8DE1-73B2-B11E-6DA91D3FFC73}"/>
              </a:ext>
            </a:extLst>
          </p:cNvPr>
          <p:cNvSpPr/>
          <p:nvPr/>
        </p:nvSpPr>
        <p:spPr>
          <a:xfrm>
            <a:off x="6552805" y="1397096"/>
            <a:ext cx="193964" cy="20781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06708F9-A8A8-C075-76BF-F6CB1017D4D0}"/>
              </a:ext>
            </a:extLst>
          </p:cNvPr>
          <p:cNvSpPr/>
          <p:nvPr/>
        </p:nvSpPr>
        <p:spPr>
          <a:xfrm>
            <a:off x="6552805" y="1770060"/>
            <a:ext cx="193964" cy="20781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36BE2467-15B1-8431-5B04-C9FAD3B645C5}"/>
              </a:ext>
            </a:extLst>
          </p:cNvPr>
          <p:cNvSpPr/>
          <p:nvPr/>
        </p:nvSpPr>
        <p:spPr>
          <a:xfrm>
            <a:off x="6552805" y="3113217"/>
            <a:ext cx="193964" cy="20781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26FC0098-237B-20C0-2DE2-D2F1A33458D3}"/>
              </a:ext>
            </a:extLst>
          </p:cNvPr>
          <p:cNvSpPr/>
          <p:nvPr/>
        </p:nvSpPr>
        <p:spPr>
          <a:xfrm>
            <a:off x="7225804" y="1397096"/>
            <a:ext cx="193964" cy="20781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65300499-BB2F-1BFC-AEC8-E959AB7657FF}"/>
              </a:ext>
            </a:extLst>
          </p:cNvPr>
          <p:cNvSpPr/>
          <p:nvPr/>
        </p:nvSpPr>
        <p:spPr>
          <a:xfrm>
            <a:off x="7225804" y="1770060"/>
            <a:ext cx="193964" cy="20781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785647B-DCFE-F8AE-BD90-18004B085805}"/>
              </a:ext>
            </a:extLst>
          </p:cNvPr>
          <p:cNvSpPr/>
          <p:nvPr/>
        </p:nvSpPr>
        <p:spPr>
          <a:xfrm>
            <a:off x="7225804" y="3113217"/>
            <a:ext cx="193964" cy="20781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D33AEBD-3DEA-16FF-5F01-F74D5F2AC3E0}"/>
              </a:ext>
            </a:extLst>
          </p:cNvPr>
          <p:cNvSpPr txBox="1"/>
          <p:nvPr/>
        </p:nvSpPr>
        <p:spPr>
          <a:xfrm>
            <a:off x="5373041" y="1869289"/>
            <a:ext cx="4205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x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F6274BA-01BC-ABE2-ABFE-700907AE5825}"/>
              </a:ext>
            </a:extLst>
          </p:cNvPr>
          <p:cNvSpPr txBox="1"/>
          <p:nvPr/>
        </p:nvSpPr>
        <p:spPr>
          <a:xfrm>
            <a:off x="5373041" y="2243356"/>
            <a:ext cx="4205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y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C682B03-0391-A73F-E197-A41093F917F2}"/>
              </a:ext>
            </a:extLst>
          </p:cNvPr>
          <p:cNvSpPr txBox="1"/>
          <p:nvPr/>
        </p:nvSpPr>
        <p:spPr>
          <a:xfrm>
            <a:off x="5377659" y="2596786"/>
            <a:ext cx="4205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z</a:t>
            </a: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40D0E44-1FE6-B6B2-2905-9C3246CE98FF}"/>
              </a:ext>
            </a:extLst>
          </p:cNvPr>
          <p:cNvCxnSpPr>
            <a:cxnSpLocks/>
            <a:stCxn id="5" idx="6"/>
            <a:endCxn id="12" idx="2"/>
          </p:cNvCxnSpPr>
          <p:nvPr/>
        </p:nvCxnSpPr>
        <p:spPr>
          <a:xfrm flipV="1">
            <a:off x="5949339" y="1501005"/>
            <a:ext cx="603466" cy="5486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7A103FEF-AC4F-5C46-A09F-C60B0A52ED00}"/>
              </a:ext>
            </a:extLst>
          </p:cNvPr>
          <p:cNvCxnSpPr>
            <a:stCxn id="5" idx="6"/>
            <a:endCxn id="13" idx="2"/>
          </p:cNvCxnSpPr>
          <p:nvPr/>
        </p:nvCxnSpPr>
        <p:spPr>
          <a:xfrm flipV="1">
            <a:off x="5949339" y="1873969"/>
            <a:ext cx="603466" cy="175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E8E6CBA5-25E2-0670-C112-005C68E07CD9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5949339" y="2049613"/>
            <a:ext cx="603466" cy="11675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03BB392-E01C-A6BE-7AC6-69158D9FE283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 flipV="1">
            <a:off x="5949339" y="1501005"/>
            <a:ext cx="603466" cy="9215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2582D8B2-6448-EEA1-9A6E-F8D3C8C26164}"/>
              </a:ext>
            </a:extLst>
          </p:cNvPr>
          <p:cNvCxnSpPr>
            <a:stCxn id="6" idx="6"/>
            <a:endCxn id="13" idx="2"/>
          </p:cNvCxnSpPr>
          <p:nvPr/>
        </p:nvCxnSpPr>
        <p:spPr>
          <a:xfrm flipV="1">
            <a:off x="5949339" y="1873969"/>
            <a:ext cx="603466" cy="5486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D10AFB78-D6A1-496F-9678-44ACDF8EB848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>
            <a:off x="5949339" y="2422577"/>
            <a:ext cx="603466" cy="7945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A0E5225F-B9D2-E873-7B0F-3E1DACE8E5DD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 flipV="1">
            <a:off x="5949339" y="1501005"/>
            <a:ext cx="603466" cy="12887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812FDC4-05DB-6D32-07A6-5C0DFF3FBFC6}"/>
              </a:ext>
            </a:extLst>
          </p:cNvPr>
          <p:cNvCxnSpPr>
            <a:stCxn id="7" idx="6"/>
            <a:endCxn id="13" idx="2"/>
          </p:cNvCxnSpPr>
          <p:nvPr/>
        </p:nvCxnSpPr>
        <p:spPr>
          <a:xfrm flipV="1">
            <a:off x="5949339" y="1873969"/>
            <a:ext cx="603466" cy="9157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F7A9DD2C-5D57-0AA5-56DF-B662C68FA9E6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>
            <a:off x="5949339" y="2789728"/>
            <a:ext cx="603466" cy="4273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63052615-7E3F-C445-E53D-B7CB36D9D2B3}"/>
              </a:ext>
            </a:extLst>
          </p:cNvPr>
          <p:cNvSpPr>
            <a:spLocks noChangeAspect="1"/>
          </p:cNvSpPr>
          <p:nvPr/>
        </p:nvSpPr>
        <p:spPr>
          <a:xfrm>
            <a:off x="6608316" y="2190599"/>
            <a:ext cx="672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61EEF825-49E9-6530-BACF-354E8B6D6175}"/>
              </a:ext>
            </a:extLst>
          </p:cNvPr>
          <p:cNvSpPr>
            <a:spLocks noChangeAspect="1"/>
          </p:cNvSpPr>
          <p:nvPr/>
        </p:nvSpPr>
        <p:spPr>
          <a:xfrm>
            <a:off x="6608316" y="2501529"/>
            <a:ext cx="672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399C149C-503B-392D-328F-C54F9F8F456A}"/>
              </a:ext>
            </a:extLst>
          </p:cNvPr>
          <p:cNvSpPr>
            <a:spLocks noChangeAspect="1"/>
          </p:cNvSpPr>
          <p:nvPr/>
        </p:nvSpPr>
        <p:spPr>
          <a:xfrm>
            <a:off x="6608316" y="2807373"/>
            <a:ext cx="672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84C3D81-DEFA-0154-FC11-47BB756B4569}"/>
              </a:ext>
            </a:extLst>
          </p:cNvPr>
          <p:cNvSpPr>
            <a:spLocks noChangeAspect="1"/>
          </p:cNvSpPr>
          <p:nvPr/>
        </p:nvSpPr>
        <p:spPr>
          <a:xfrm>
            <a:off x="7289400" y="2188845"/>
            <a:ext cx="672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4B334547-1843-9D52-8D74-A48654FD98BA}"/>
              </a:ext>
            </a:extLst>
          </p:cNvPr>
          <p:cNvSpPr>
            <a:spLocks noChangeAspect="1"/>
          </p:cNvSpPr>
          <p:nvPr/>
        </p:nvSpPr>
        <p:spPr>
          <a:xfrm>
            <a:off x="7289400" y="2499775"/>
            <a:ext cx="672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0A544EE9-E7B4-86F5-8F5E-8AE3A961511A}"/>
              </a:ext>
            </a:extLst>
          </p:cNvPr>
          <p:cNvSpPr>
            <a:spLocks noChangeAspect="1"/>
          </p:cNvSpPr>
          <p:nvPr/>
        </p:nvSpPr>
        <p:spPr>
          <a:xfrm>
            <a:off x="7289400" y="2805619"/>
            <a:ext cx="672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F45ADD22-3AAD-D561-1C1A-2A9FE2795156}"/>
              </a:ext>
            </a:extLst>
          </p:cNvPr>
          <p:cNvSpPr/>
          <p:nvPr/>
        </p:nvSpPr>
        <p:spPr>
          <a:xfrm>
            <a:off x="8018848" y="2877619"/>
            <a:ext cx="193964" cy="207818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D881905-24EA-2185-4BAF-9C7B0CED8394}"/>
              </a:ext>
            </a:extLst>
          </p:cNvPr>
          <p:cNvSpPr txBox="1"/>
          <p:nvPr/>
        </p:nvSpPr>
        <p:spPr>
          <a:xfrm>
            <a:off x="8191819" y="1721003"/>
            <a:ext cx="4205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u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644F68BC-0924-C88E-827F-2F91A3EDD4E3}"/>
              </a:ext>
            </a:extLst>
          </p:cNvPr>
          <p:cNvSpPr txBox="1"/>
          <p:nvPr/>
        </p:nvSpPr>
        <p:spPr>
          <a:xfrm>
            <a:off x="8191819" y="2049613"/>
            <a:ext cx="4205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v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2F8E025-C43B-2DA4-03DC-0022DDD5ABDD}"/>
              </a:ext>
            </a:extLst>
          </p:cNvPr>
          <p:cNvSpPr txBox="1"/>
          <p:nvPr/>
        </p:nvSpPr>
        <p:spPr>
          <a:xfrm>
            <a:off x="8191819" y="2445100"/>
            <a:ext cx="4205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w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5253BD9A-B176-3D05-51CC-5394AD97ED52}"/>
              </a:ext>
            </a:extLst>
          </p:cNvPr>
          <p:cNvSpPr txBox="1"/>
          <p:nvPr/>
        </p:nvSpPr>
        <p:spPr>
          <a:xfrm>
            <a:off x="8191819" y="2783654"/>
            <a:ext cx="4205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p</a:t>
            </a:r>
          </a:p>
        </p:txBody>
      </p:sp>
      <p:cxnSp>
        <p:nvCxnSpPr>
          <p:cNvPr id="195" name="直線接點 194">
            <a:extLst>
              <a:ext uri="{FF2B5EF4-FFF2-40B4-BE49-F238E27FC236}">
                <a16:creationId xmlns:a16="http://schemas.microsoft.com/office/drawing/2014/main" id="{C2D36E13-A11A-A4CF-0584-A0B902921A20}"/>
              </a:ext>
            </a:extLst>
          </p:cNvPr>
          <p:cNvCxnSpPr>
            <a:cxnSpLocks/>
            <a:stCxn id="16" idx="6"/>
            <a:endCxn id="8" idx="2"/>
          </p:cNvCxnSpPr>
          <p:nvPr/>
        </p:nvCxnSpPr>
        <p:spPr>
          <a:xfrm>
            <a:off x="7419768" y="1501005"/>
            <a:ext cx="599080" cy="3790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直線接點 196">
            <a:extLst>
              <a:ext uri="{FF2B5EF4-FFF2-40B4-BE49-F238E27FC236}">
                <a16:creationId xmlns:a16="http://schemas.microsoft.com/office/drawing/2014/main" id="{45D4CB01-5B41-248E-BF99-53D7C490C27C}"/>
              </a:ext>
            </a:extLst>
          </p:cNvPr>
          <p:cNvCxnSpPr>
            <a:cxnSpLocks/>
            <a:stCxn id="17" idx="6"/>
            <a:endCxn id="10" idx="2"/>
          </p:cNvCxnSpPr>
          <p:nvPr/>
        </p:nvCxnSpPr>
        <p:spPr>
          <a:xfrm>
            <a:off x="7419768" y="1873969"/>
            <a:ext cx="599080" cy="3732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直線接點 198">
            <a:extLst>
              <a:ext uri="{FF2B5EF4-FFF2-40B4-BE49-F238E27FC236}">
                <a16:creationId xmlns:a16="http://schemas.microsoft.com/office/drawing/2014/main" id="{9EBF2CD1-1721-3523-74FB-721635FD8FB2}"/>
              </a:ext>
            </a:extLst>
          </p:cNvPr>
          <p:cNvCxnSpPr>
            <a:cxnSpLocks/>
            <a:stCxn id="10" idx="2"/>
            <a:endCxn id="18" idx="6"/>
          </p:cNvCxnSpPr>
          <p:nvPr/>
        </p:nvCxnSpPr>
        <p:spPr>
          <a:xfrm flipH="1">
            <a:off x="7419768" y="2247226"/>
            <a:ext cx="599080" cy="969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直線接點 200">
            <a:extLst>
              <a:ext uri="{FF2B5EF4-FFF2-40B4-BE49-F238E27FC236}">
                <a16:creationId xmlns:a16="http://schemas.microsoft.com/office/drawing/2014/main" id="{79291117-279D-C559-74A2-B3501EA6DF2C}"/>
              </a:ext>
            </a:extLst>
          </p:cNvPr>
          <p:cNvCxnSpPr>
            <a:stCxn id="8" idx="2"/>
            <a:endCxn id="17" idx="6"/>
          </p:cNvCxnSpPr>
          <p:nvPr/>
        </p:nvCxnSpPr>
        <p:spPr>
          <a:xfrm flipH="1" flipV="1">
            <a:off x="7419768" y="1873969"/>
            <a:ext cx="599080" cy="6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直線接點 202">
            <a:extLst>
              <a:ext uri="{FF2B5EF4-FFF2-40B4-BE49-F238E27FC236}">
                <a16:creationId xmlns:a16="http://schemas.microsoft.com/office/drawing/2014/main" id="{6B1232CA-B8CE-CF7A-72EC-944F4953C5B8}"/>
              </a:ext>
            </a:extLst>
          </p:cNvPr>
          <p:cNvCxnSpPr>
            <a:cxnSpLocks/>
            <a:stCxn id="8" idx="2"/>
            <a:endCxn id="18" idx="6"/>
          </p:cNvCxnSpPr>
          <p:nvPr/>
        </p:nvCxnSpPr>
        <p:spPr>
          <a:xfrm flipH="1">
            <a:off x="7419768" y="1880075"/>
            <a:ext cx="599080" cy="13370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線接點 204">
            <a:extLst>
              <a:ext uri="{FF2B5EF4-FFF2-40B4-BE49-F238E27FC236}">
                <a16:creationId xmlns:a16="http://schemas.microsoft.com/office/drawing/2014/main" id="{31442A7F-302B-39F1-9CC8-E4090D997E4B}"/>
              </a:ext>
            </a:extLst>
          </p:cNvPr>
          <p:cNvCxnSpPr>
            <a:cxnSpLocks/>
            <a:stCxn id="10" idx="2"/>
            <a:endCxn id="16" idx="6"/>
          </p:cNvCxnSpPr>
          <p:nvPr/>
        </p:nvCxnSpPr>
        <p:spPr>
          <a:xfrm flipH="1" flipV="1">
            <a:off x="7419768" y="1501005"/>
            <a:ext cx="599080" cy="7462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直線接點 210">
            <a:extLst>
              <a:ext uri="{FF2B5EF4-FFF2-40B4-BE49-F238E27FC236}">
                <a16:creationId xmlns:a16="http://schemas.microsoft.com/office/drawing/2014/main" id="{BF5C19D1-A818-2844-878A-E65379322E78}"/>
              </a:ext>
            </a:extLst>
          </p:cNvPr>
          <p:cNvCxnSpPr>
            <a:cxnSpLocks/>
            <a:stCxn id="11" idx="2"/>
            <a:endCxn id="16" idx="6"/>
          </p:cNvCxnSpPr>
          <p:nvPr/>
        </p:nvCxnSpPr>
        <p:spPr>
          <a:xfrm flipH="1" flipV="1">
            <a:off x="7419768" y="1501005"/>
            <a:ext cx="599080" cy="1113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線接點 212">
            <a:extLst>
              <a:ext uri="{FF2B5EF4-FFF2-40B4-BE49-F238E27FC236}">
                <a16:creationId xmlns:a16="http://schemas.microsoft.com/office/drawing/2014/main" id="{90DA7DB5-3E44-F8DF-5223-2F0C5C72216C}"/>
              </a:ext>
            </a:extLst>
          </p:cNvPr>
          <p:cNvCxnSpPr>
            <a:stCxn id="11" idx="2"/>
            <a:endCxn id="17" idx="6"/>
          </p:cNvCxnSpPr>
          <p:nvPr/>
        </p:nvCxnSpPr>
        <p:spPr>
          <a:xfrm flipH="1" flipV="1">
            <a:off x="7419768" y="1873969"/>
            <a:ext cx="599080" cy="7404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直線接點 214">
            <a:extLst>
              <a:ext uri="{FF2B5EF4-FFF2-40B4-BE49-F238E27FC236}">
                <a16:creationId xmlns:a16="http://schemas.microsoft.com/office/drawing/2014/main" id="{AAFC2824-9222-A4E5-7BF5-E1B533AD4F6C}"/>
              </a:ext>
            </a:extLst>
          </p:cNvPr>
          <p:cNvCxnSpPr>
            <a:cxnSpLocks/>
            <a:stCxn id="11" idx="2"/>
            <a:endCxn id="18" idx="6"/>
          </p:cNvCxnSpPr>
          <p:nvPr/>
        </p:nvCxnSpPr>
        <p:spPr>
          <a:xfrm flipH="1">
            <a:off x="7419768" y="2614377"/>
            <a:ext cx="599080" cy="6027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直線接點 216">
            <a:extLst>
              <a:ext uri="{FF2B5EF4-FFF2-40B4-BE49-F238E27FC236}">
                <a16:creationId xmlns:a16="http://schemas.microsoft.com/office/drawing/2014/main" id="{3C97890D-A188-D534-C43B-7025945A4D68}"/>
              </a:ext>
            </a:extLst>
          </p:cNvPr>
          <p:cNvCxnSpPr>
            <a:cxnSpLocks/>
            <a:stCxn id="52" idx="2"/>
            <a:endCxn id="16" idx="6"/>
          </p:cNvCxnSpPr>
          <p:nvPr/>
        </p:nvCxnSpPr>
        <p:spPr>
          <a:xfrm flipH="1" flipV="1">
            <a:off x="7419768" y="1501005"/>
            <a:ext cx="599080" cy="148052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直線接點 218">
            <a:extLst>
              <a:ext uri="{FF2B5EF4-FFF2-40B4-BE49-F238E27FC236}">
                <a16:creationId xmlns:a16="http://schemas.microsoft.com/office/drawing/2014/main" id="{3C65C3D6-1E82-CD9F-FA42-7385DBED0667}"/>
              </a:ext>
            </a:extLst>
          </p:cNvPr>
          <p:cNvCxnSpPr>
            <a:stCxn id="52" idx="2"/>
            <a:endCxn id="17" idx="6"/>
          </p:cNvCxnSpPr>
          <p:nvPr/>
        </p:nvCxnSpPr>
        <p:spPr>
          <a:xfrm flipH="1" flipV="1">
            <a:off x="7419768" y="1873969"/>
            <a:ext cx="599080" cy="11075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直線接點 220">
            <a:extLst>
              <a:ext uri="{FF2B5EF4-FFF2-40B4-BE49-F238E27FC236}">
                <a16:creationId xmlns:a16="http://schemas.microsoft.com/office/drawing/2014/main" id="{CAEC55EC-5687-E213-A8E9-AF70E74DAF7E}"/>
              </a:ext>
            </a:extLst>
          </p:cNvPr>
          <p:cNvCxnSpPr>
            <a:cxnSpLocks/>
            <a:stCxn id="52" idx="2"/>
            <a:endCxn id="18" idx="6"/>
          </p:cNvCxnSpPr>
          <p:nvPr/>
        </p:nvCxnSpPr>
        <p:spPr>
          <a:xfrm flipH="1">
            <a:off x="7419768" y="2981528"/>
            <a:ext cx="599080" cy="2355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直線接點 231">
            <a:extLst>
              <a:ext uri="{FF2B5EF4-FFF2-40B4-BE49-F238E27FC236}">
                <a16:creationId xmlns:a16="http://schemas.microsoft.com/office/drawing/2014/main" id="{12F6A61E-AAB3-227F-D8C7-C4584F776DF4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6746769" y="1501005"/>
            <a:ext cx="4790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直線接點 233">
            <a:extLst>
              <a:ext uri="{FF2B5EF4-FFF2-40B4-BE49-F238E27FC236}">
                <a16:creationId xmlns:a16="http://schemas.microsoft.com/office/drawing/2014/main" id="{856D9C70-57E9-4EBE-7033-62617F891C52}"/>
              </a:ext>
            </a:extLst>
          </p:cNvPr>
          <p:cNvCxnSpPr>
            <a:stCxn id="12" idx="6"/>
            <a:endCxn id="18" idx="2"/>
          </p:cNvCxnSpPr>
          <p:nvPr/>
        </p:nvCxnSpPr>
        <p:spPr>
          <a:xfrm>
            <a:off x="6746769" y="1501005"/>
            <a:ext cx="479035" cy="17161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線接點 235">
            <a:extLst>
              <a:ext uri="{FF2B5EF4-FFF2-40B4-BE49-F238E27FC236}">
                <a16:creationId xmlns:a16="http://schemas.microsoft.com/office/drawing/2014/main" id="{D2991851-1D8D-B008-3826-1576BA4DFB15}"/>
              </a:ext>
            </a:extLst>
          </p:cNvPr>
          <p:cNvCxnSpPr>
            <a:stCxn id="12" idx="6"/>
            <a:endCxn id="17" idx="2"/>
          </p:cNvCxnSpPr>
          <p:nvPr/>
        </p:nvCxnSpPr>
        <p:spPr>
          <a:xfrm>
            <a:off x="6746769" y="1501005"/>
            <a:ext cx="479035" cy="3729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直線接點 237">
            <a:extLst>
              <a:ext uri="{FF2B5EF4-FFF2-40B4-BE49-F238E27FC236}">
                <a16:creationId xmlns:a16="http://schemas.microsoft.com/office/drawing/2014/main" id="{A061FB81-B735-964C-ABFE-E13FDAE784EC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 flipV="1">
            <a:off x="6746769" y="1501005"/>
            <a:ext cx="479035" cy="3729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直線接點 239">
            <a:extLst>
              <a:ext uri="{FF2B5EF4-FFF2-40B4-BE49-F238E27FC236}">
                <a16:creationId xmlns:a16="http://schemas.microsoft.com/office/drawing/2014/main" id="{F0D0557D-AF99-7F94-085F-207400C17277}"/>
              </a:ext>
            </a:extLst>
          </p:cNvPr>
          <p:cNvCxnSpPr>
            <a:stCxn id="13" idx="6"/>
            <a:endCxn id="17" idx="2"/>
          </p:cNvCxnSpPr>
          <p:nvPr/>
        </p:nvCxnSpPr>
        <p:spPr>
          <a:xfrm>
            <a:off x="6746769" y="1873969"/>
            <a:ext cx="4790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直線接點 241">
            <a:extLst>
              <a:ext uri="{FF2B5EF4-FFF2-40B4-BE49-F238E27FC236}">
                <a16:creationId xmlns:a16="http://schemas.microsoft.com/office/drawing/2014/main" id="{391F599C-8281-CC4C-E2E3-BCD68B5331C8}"/>
              </a:ext>
            </a:extLst>
          </p:cNvPr>
          <p:cNvCxnSpPr>
            <a:stCxn id="13" idx="6"/>
            <a:endCxn id="18" idx="2"/>
          </p:cNvCxnSpPr>
          <p:nvPr/>
        </p:nvCxnSpPr>
        <p:spPr>
          <a:xfrm>
            <a:off x="6746769" y="1873969"/>
            <a:ext cx="479035" cy="13431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直線接點 243">
            <a:extLst>
              <a:ext uri="{FF2B5EF4-FFF2-40B4-BE49-F238E27FC236}">
                <a16:creationId xmlns:a16="http://schemas.microsoft.com/office/drawing/2014/main" id="{BB4BA0A5-BF33-A0CE-B20E-0B03410CDE9E}"/>
              </a:ext>
            </a:extLst>
          </p:cNvPr>
          <p:cNvCxnSpPr>
            <a:stCxn id="14" idx="6"/>
            <a:endCxn id="16" idx="2"/>
          </p:cNvCxnSpPr>
          <p:nvPr/>
        </p:nvCxnSpPr>
        <p:spPr>
          <a:xfrm flipV="1">
            <a:off x="6746769" y="1501005"/>
            <a:ext cx="479035" cy="17161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直線接點 245">
            <a:extLst>
              <a:ext uri="{FF2B5EF4-FFF2-40B4-BE49-F238E27FC236}">
                <a16:creationId xmlns:a16="http://schemas.microsoft.com/office/drawing/2014/main" id="{6D04F1C4-A0F1-D7FA-5956-D3DFAFFA1ABC}"/>
              </a:ext>
            </a:extLst>
          </p:cNvPr>
          <p:cNvCxnSpPr>
            <a:stCxn id="14" idx="6"/>
            <a:endCxn id="18" idx="2"/>
          </p:cNvCxnSpPr>
          <p:nvPr/>
        </p:nvCxnSpPr>
        <p:spPr>
          <a:xfrm>
            <a:off x="6746769" y="3217126"/>
            <a:ext cx="4790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直線接點 247">
            <a:extLst>
              <a:ext uri="{FF2B5EF4-FFF2-40B4-BE49-F238E27FC236}">
                <a16:creationId xmlns:a16="http://schemas.microsoft.com/office/drawing/2014/main" id="{F7AF7398-5BEF-E5D2-49D9-EB7983DBBD8E}"/>
              </a:ext>
            </a:extLst>
          </p:cNvPr>
          <p:cNvCxnSpPr>
            <a:stCxn id="14" idx="6"/>
            <a:endCxn id="17" idx="2"/>
          </p:cNvCxnSpPr>
          <p:nvPr/>
        </p:nvCxnSpPr>
        <p:spPr>
          <a:xfrm flipV="1">
            <a:off x="6746769" y="1873969"/>
            <a:ext cx="479035" cy="13431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9" name="左中括弧 268">
            <a:extLst>
              <a:ext uri="{FF2B5EF4-FFF2-40B4-BE49-F238E27FC236}">
                <a16:creationId xmlns:a16="http://schemas.microsoft.com/office/drawing/2014/main" id="{80C938E4-8F92-6654-5896-68D1233DD4C0}"/>
              </a:ext>
            </a:extLst>
          </p:cNvPr>
          <p:cNvSpPr/>
          <p:nvPr/>
        </p:nvSpPr>
        <p:spPr>
          <a:xfrm>
            <a:off x="6347198" y="1397096"/>
            <a:ext cx="150096" cy="1923939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0" name="文字方塊 269">
            <a:extLst>
              <a:ext uri="{FF2B5EF4-FFF2-40B4-BE49-F238E27FC236}">
                <a16:creationId xmlns:a16="http://schemas.microsoft.com/office/drawing/2014/main" id="{CA727769-C9C1-943B-DF9F-F0F0A996ABBC}"/>
              </a:ext>
            </a:extLst>
          </p:cNvPr>
          <p:cNvSpPr txBox="1"/>
          <p:nvPr/>
        </p:nvSpPr>
        <p:spPr>
          <a:xfrm>
            <a:off x="5664564" y="1288002"/>
            <a:ext cx="7791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b="1" dirty="0">
                <a:solidFill>
                  <a:srgbClr val="FF0000"/>
                </a:solidFill>
              </a:rPr>
              <a:t>512</a:t>
            </a:r>
          </a:p>
        </p:txBody>
      </p:sp>
      <p:sp>
        <p:nvSpPr>
          <p:cNvPr id="271" name="左中括弧 270">
            <a:extLst>
              <a:ext uri="{FF2B5EF4-FFF2-40B4-BE49-F238E27FC236}">
                <a16:creationId xmlns:a16="http://schemas.microsoft.com/office/drawing/2014/main" id="{2767A454-4709-4B72-F4D2-9A174B488AF4}"/>
              </a:ext>
            </a:extLst>
          </p:cNvPr>
          <p:cNvSpPr/>
          <p:nvPr/>
        </p:nvSpPr>
        <p:spPr>
          <a:xfrm rot="16200000">
            <a:off x="6942285" y="3003290"/>
            <a:ext cx="134268" cy="913226"/>
          </a:xfrm>
          <a:prstGeom prst="leftBracke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2" name="文字方塊 271">
            <a:extLst>
              <a:ext uri="{FF2B5EF4-FFF2-40B4-BE49-F238E27FC236}">
                <a16:creationId xmlns:a16="http://schemas.microsoft.com/office/drawing/2014/main" id="{575A63E0-EB78-2A61-7958-5E3A9C5B7E3C}"/>
              </a:ext>
            </a:extLst>
          </p:cNvPr>
          <p:cNvSpPr txBox="1"/>
          <p:nvPr/>
        </p:nvSpPr>
        <p:spPr>
          <a:xfrm>
            <a:off x="6596722" y="3524111"/>
            <a:ext cx="869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b="1" dirty="0">
                <a:solidFill>
                  <a:srgbClr val="FF0000"/>
                </a:solidFill>
              </a:rPr>
              <a:t>6 layers</a:t>
            </a:r>
          </a:p>
        </p:txBody>
      </p:sp>
      <p:sp>
        <p:nvSpPr>
          <p:cNvPr id="273" name="文字方塊 272">
            <a:extLst>
              <a:ext uri="{FF2B5EF4-FFF2-40B4-BE49-F238E27FC236}">
                <a16:creationId xmlns:a16="http://schemas.microsoft.com/office/drawing/2014/main" id="{71B33A44-2C4D-A285-F641-3CAA0906EA6A}"/>
              </a:ext>
            </a:extLst>
          </p:cNvPr>
          <p:cNvSpPr txBox="1"/>
          <p:nvPr/>
        </p:nvSpPr>
        <p:spPr>
          <a:xfrm>
            <a:off x="4674575" y="95147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Fully connected network</a:t>
            </a:r>
          </a:p>
        </p:txBody>
      </p:sp>
    </p:spTree>
    <p:extLst>
      <p:ext uri="{BB962C8B-B14F-4D97-AF65-F5344CB8AC3E}">
        <p14:creationId xmlns:p14="http://schemas.microsoft.com/office/powerpoint/2010/main" val="4192069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>
          <a:extLst>
            <a:ext uri="{FF2B5EF4-FFF2-40B4-BE49-F238E27FC236}">
              <a16:creationId xmlns:a16="http://schemas.microsoft.com/office/drawing/2014/main" id="{C007B329-74A0-14A5-448C-B88D2B5FC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>
            <a:extLst>
              <a:ext uri="{FF2B5EF4-FFF2-40B4-BE49-F238E27FC236}">
                <a16:creationId xmlns:a16="http://schemas.microsoft.com/office/drawing/2014/main" id="{2C830B49-7EF5-8728-EDAE-2BBE0C36BE02}"/>
              </a:ext>
            </a:extLst>
          </p:cNvPr>
          <p:cNvSpPr/>
          <p:nvPr/>
        </p:nvSpPr>
        <p:spPr>
          <a:xfrm>
            <a:off x="191525" y="910675"/>
            <a:ext cx="4434000" cy="26475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2">
            <a:extLst>
              <a:ext uri="{FF2B5EF4-FFF2-40B4-BE49-F238E27FC236}">
                <a16:creationId xmlns:a16="http://schemas.microsoft.com/office/drawing/2014/main" id="{70996FCE-2C92-14A0-C816-11C2FD922EA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8119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/>
              <a:t>Setup Nodes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251" name="Google Shape;251;p32">
            <a:extLst>
              <a:ext uri="{FF2B5EF4-FFF2-40B4-BE49-F238E27FC236}">
                <a16:creationId xmlns:a16="http://schemas.microsoft.com/office/drawing/2014/main" id="{393CF150-FC49-8552-C79B-B406B7430E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26</a:t>
            </a:fld>
            <a:endParaRPr/>
          </a:p>
        </p:txBody>
      </p:sp>
      <p:sp>
        <p:nvSpPr>
          <p:cNvPr id="252" name="Google Shape;252;p32">
            <a:extLst>
              <a:ext uri="{FF2B5EF4-FFF2-40B4-BE49-F238E27FC236}">
                <a16:creationId xmlns:a16="http://schemas.microsoft.com/office/drawing/2014/main" id="{A16D4A8E-753A-E7FF-CAFB-9494353A7716}"/>
              </a:ext>
            </a:extLst>
          </p:cNvPr>
          <p:cNvSpPr txBox="1"/>
          <p:nvPr/>
        </p:nvSpPr>
        <p:spPr>
          <a:xfrm>
            <a:off x="279650" y="910675"/>
            <a:ext cx="44739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make aneurysm domain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domain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Domain()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make list of nodes to unroll graph on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ns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NavierStokes(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nu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nu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scale,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rho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dim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time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normal_dot_vel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NormalDotVec([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"v"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flow_net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instantiate_arch(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input_keys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[Key(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 Key(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"y"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 Key(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"z"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)],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output_keys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[Key(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 Key(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"v"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 Key(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 Key(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)],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cfg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cfg.arch.fully_connected,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nodes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ns.make_nodes()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normal_dot_vel.make_nodes()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[flow_net.make_node(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"flow_network"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)]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0CDAC83-695F-600D-5E44-AAEF7C614207}"/>
              </a:ext>
            </a:extLst>
          </p:cNvPr>
          <p:cNvSpPr txBox="1"/>
          <p:nvPr/>
        </p:nvSpPr>
        <p:spPr>
          <a:xfrm>
            <a:off x="230600" y="352404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aneurysm.py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2F583C8-BFEF-5756-C925-CEFF5BDDEAB5}"/>
              </a:ext>
            </a:extLst>
          </p:cNvPr>
          <p:cNvSpPr/>
          <p:nvPr/>
        </p:nvSpPr>
        <p:spPr>
          <a:xfrm>
            <a:off x="279650" y="2680356"/>
            <a:ext cx="3442605" cy="787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43DF9875-AA2D-2D3D-0E65-C07D7B804AB7}"/>
              </a:ext>
            </a:extLst>
          </p:cNvPr>
          <p:cNvSpPr/>
          <p:nvPr/>
        </p:nvSpPr>
        <p:spPr>
          <a:xfrm>
            <a:off x="6068693" y="1579636"/>
            <a:ext cx="1722581" cy="5853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sz="1600" b="1" dirty="0">
                <a:solidFill>
                  <a:schemeClr val="dk1"/>
                </a:solidFill>
              </a:rPr>
              <a:t>NavierStokes</a:t>
            </a:r>
            <a:endParaRPr lang="zh-TW" altLang="en-US" sz="1600" b="1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BBC43FD-7B9B-B764-C858-8AE04809D09C}"/>
              </a:ext>
            </a:extLst>
          </p:cNvPr>
          <p:cNvSpPr/>
          <p:nvPr/>
        </p:nvSpPr>
        <p:spPr>
          <a:xfrm>
            <a:off x="6068693" y="2510593"/>
            <a:ext cx="1722581" cy="5853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 err="1">
                <a:solidFill>
                  <a:schemeClr val="dk1"/>
                </a:solidFill>
              </a:rPr>
              <a:t>NormalDotVec</a:t>
            </a:r>
            <a:endParaRPr lang="zh-TW" altLang="en-US" sz="1600" b="1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1DFB5D6-745F-146F-DB77-0F5E1CA5E60B}"/>
              </a:ext>
            </a:extLst>
          </p:cNvPr>
          <p:cNvSpPr/>
          <p:nvPr/>
        </p:nvSpPr>
        <p:spPr>
          <a:xfrm>
            <a:off x="6068693" y="3441550"/>
            <a:ext cx="1722581" cy="5853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zh-TW" sz="1600" b="1" dirty="0">
                <a:solidFill>
                  <a:schemeClr val="dk1"/>
                </a:solidFill>
              </a:rPr>
              <a:t>F</a:t>
            </a:r>
            <a:r>
              <a:rPr lang="en-US" altLang="zh-TW" sz="1600" b="1" dirty="0">
                <a:solidFill>
                  <a:schemeClr val="dk1"/>
                </a:solidFill>
              </a:rPr>
              <a:t>low_</a:t>
            </a:r>
            <a:r>
              <a:rPr lang="zh-TW" altLang="zh-TW" sz="1600" b="1" dirty="0">
                <a:solidFill>
                  <a:schemeClr val="dk1"/>
                </a:solidFill>
              </a:rPr>
              <a:t>network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C6DABE2-47E6-2E8C-1A1D-55FE1E2C418D}"/>
              </a:ext>
            </a:extLst>
          </p:cNvPr>
          <p:cNvSpPr/>
          <p:nvPr/>
        </p:nvSpPr>
        <p:spPr>
          <a:xfrm>
            <a:off x="5197012" y="1213357"/>
            <a:ext cx="2905991" cy="31671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1ADDDB98-1254-7C0A-1750-2939165F52E6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929984" y="2165018"/>
            <a:ext cx="0" cy="34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0289A6B-A16A-5C9D-CC6D-0F49004E2C93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929984" y="3095975"/>
            <a:ext cx="0" cy="345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238;p30">
            <a:extLst>
              <a:ext uri="{FF2B5EF4-FFF2-40B4-BE49-F238E27FC236}">
                <a16:creationId xmlns:a16="http://schemas.microsoft.com/office/drawing/2014/main" id="{681C5463-53BF-3E93-1D57-6F4C5F8E7745}"/>
              </a:ext>
            </a:extLst>
          </p:cNvPr>
          <p:cNvSpPr txBox="1"/>
          <p:nvPr/>
        </p:nvSpPr>
        <p:spPr>
          <a:xfrm>
            <a:off x="5288536" y="1656898"/>
            <a:ext cx="62273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0000"/>
                </a:solidFill>
              </a:rPr>
              <a:t>PDE</a:t>
            </a: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14" name="Google Shape;238;p30">
            <a:extLst>
              <a:ext uri="{FF2B5EF4-FFF2-40B4-BE49-F238E27FC236}">
                <a16:creationId xmlns:a16="http://schemas.microsoft.com/office/drawing/2014/main" id="{9985AF5B-C28A-97CA-F967-8092C1175B51}"/>
              </a:ext>
            </a:extLst>
          </p:cNvPr>
          <p:cNvSpPr txBox="1"/>
          <p:nvPr/>
        </p:nvSpPr>
        <p:spPr>
          <a:xfrm>
            <a:off x="5288536" y="2581518"/>
            <a:ext cx="62273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0000"/>
                </a:solidFill>
              </a:rPr>
              <a:t>PDE</a:t>
            </a: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15" name="Google Shape;238;p30">
            <a:extLst>
              <a:ext uri="{FF2B5EF4-FFF2-40B4-BE49-F238E27FC236}">
                <a16:creationId xmlns:a16="http://schemas.microsoft.com/office/drawing/2014/main" id="{724485D4-206A-D0B5-FC6C-470F4DC3EDFA}"/>
              </a:ext>
            </a:extLst>
          </p:cNvPr>
          <p:cNvSpPr txBox="1"/>
          <p:nvPr/>
        </p:nvSpPr>
        <p:spPr>
          <a:xfrm>
            <a:off x="5288536" y="3518812"/>
            <a:ext cx="622736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0000"/>
                </a:solidFill>
              </a:rPr>
              <a:t>NN</a:t>
            </a: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16" name="Google Shape;238;p30">
            <a:extLst>
              <a:ext uri="{FF2B5EF4-FFF2-40B4-BE49-F238E27FC236}">
                <a16:creationId xmlns:a16="http://schemas.microsoft.com/office/drawing/2014/main" id="{D3DD11A9-C502-3B85-00BF-B20C535E21B6}"/>
              </a:ext>
            </a:extLst>
          </p:cNvPr>
          <p:cNvSpPr txBox="1"/>
          <p:nvPr/>
        </p:nvSpPr>
        <p:spPr>
          <a:xfrm>
            <a:off x="6256399" y="782500"/>
            <a:ext cx="787215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Node</a:t>
            </a:r>
            <a:endParaRPr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315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8119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/>
              <a:t>NavierStoke</a:t>
            </a:r>
            <a:endParaRPr sz="2800" b="1" dirty="0"/>
          </a:p>
        </p:txBody>
      </p:sp>
      <p:sp>
        <p:nvSpPr>
          <p:cNvPr id="262" name="Google Shape;26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27</a:t>
            </a:fld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1"/>
          </p:nvPr>
        </p:nvSpPr>
        <p:spPr>
          <a:xfrm>
            <a:off x="191525" y="943375"/>
            <a:ext cx="8904300" cy="3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The NavierStokes class defines the governing equations for incompressible fluid flow in 3D.</a:t>
            </a:r>
            <a:endParaRPr sz="180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66807B5-17C2-46DC-B40E-4C5D84A05D23}"/>
                  </a:ext>
                </a:extLst>
              </p:cNvPr>
              <p:cNvSpPr txBox="1"/>
              <p:nvPr/>
            </p:nvSpPr>
            <p:spPr>
              <a:xfrm>
                <a:off x="689698" y="1791995"/>
                <a:ext cx="8454302" cy="24579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i="1" dirty="0" smtClean="0">
                          <a:latin typeface="Cambria Math" panose="02040503050406030204" pitchFamily="18" charset="0"/>
                        </a:rPr>
                        <m:t>𝐶𝑜𝑛𝑡𝑖𝑛𝑢𝑖𝑡𝑦</m:t>
                      </m:r>
                      <m:r>
                        <a:rPr lang="en-US" altLang="zh-TW" sz="1800" i="1" dirty="0" smtClean="0"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8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𝑀𝑜𝑚𝑒𝑛𝑡𝑢𝑚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1800" b="0" i="1" smtClean="0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sz="1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𝑀𝑜𝑚𝑒𝑛𝑡𝑢𝑚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1800" i="1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𝑀𝑜𝑚𝑒𝑛𝑡𝑢𝑚</m:t>
                          </m:r>
                        </m:e>
                        <m:sub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1800" i="1"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altLang="zh-TW" sz="1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18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66807B5-17C2-46DC-B40E-4C5D84A05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98" y="1791995"/>
                <a:ext cx="8454302" cy="24579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8119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/>
              <a:t>NormalDotVe</a:t>
            </a:r>
            <a:r>
              <a:rPr lang="en-US" altLang="zh-TW" sz="2800" b="1" dirty="0"/>
              <a:t>c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270" name="Google Shape;27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28</a:t>
            </a:fld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subTitle" idx="1"/>
          </p:nvPr>
        </p:nvSpPr>
        <p:spPr>
          <a:xfrm>
            <a:off x="191525" y="943375"/>
            <a:ext cx="8760300" cy="3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The NormalDotVec class computes the dot product between the predicted velocity vector and the local surface normal vector.</a:t>
            </a:r>
            <a:endParaRPr sz="180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4A81ED7C-FCB9-4AED-4ECF-7E51382D7927}"/>
                  </a:ext>
                </a:extLst>
              </p:cNvPr>
              <p:cNvSpPr txBox="1"/>
              <p:nvPr/>
            </p:nvSpPr>
            <p:spPr>
              <a:xfrm>
                <a:off x="687228" y="1999211"/>
                <a:ext cx="3448316" cy="398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⃑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4A81ED7C-FCB9-4AED-4ECF-7E51382D7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28" y="1999211"/>
                <a:ext cx="3448316" cy="398507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/>
        </p:nvSpPr>
        <p:spPr>
          <a:xfrm>
            <a:off x="186500" y="3044475"/>
            <a:ext cx="6930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lt1"/>
                </a:solidFill>
              </a:rPr>
              <a:t>Setting up Domain and adding Constraints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278" name="Google Shape;278;p35"/>
          <p:cNvSpPr txBox="1">
            <a:spLocks noGrp="1"/>
          </p:cNvSpPr>
          <p:nvPr>
            <p:ph type="ctrTitle"/>
          </p:nvPr>
        </p:nvSpPr>
        <p:spPr>
          <a:xfrm>
            <a:off x="186493" y="2209528"/>
            <a:ext cx="67005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TW" sz="5000"/>
              <a:t>Case Setup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A38D9F9E-C270-1D96-CCCB-8D02F8247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>
            <a:extLst>
              <a:ext uri="{FF2B5EF4-FFF2-40B4-BE49-F238E27FC236}">
                <a16:creationId xmlns:a16="http://schemas.microsoft.com/office/drawing/2014/main" id="{F3F09E3D-B5F2-EA4F-05CC-29C7E7FAD2D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File Overview</a:t>
            </a:r>
            <a:endParaRPr sz="2800" b="1" dirty="0"/>
          </a:p>
        </p:txBody>
      </p:sp>
      <p:sp>
        <p:nvSpPr>
          <p:cNvPr id="83" name="Google Shape;83;p16">
            <a:extLst>
              <a:ext uri="{FF2B5EF4-FFF2-40B4-BE49-F238E27FC236}">
                <a16:creationId xmlns:a16="http://schemas.microsoft.com/office/drawing/2014/main" id="{0B0C157B-6F69-37B1-06FD-FDA39742B13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1525" y="943375"/>
            <a:ext cx="8520600" cy="3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Code</a:t>
            </a:r>
          </a:p>
          <a:p>
            <a:pPr lvl="1" indent="-342900" algn="l">
              <a:buClr>
                <a:schemeClr val="dk1"/>
              </a:buClr>
              <a:buSzPts val="1800"/>
              <a:buFont typeface="Arial" panose="020B0604020202020204" pitchFamily="34" charset="0"/>
              <a:buChar char="○"/>
            </a:pPr>
            <a:r>
              <a:rPr lang="en-US" altLang="zh-TW" sz="1800" dirty="0">
                <a:solidFill>
                  <a:schemeClr val="dk1"/>
                </a:solidFill>
              </a:rPr>
              <a:t>aneurysm.py</a:t>
            </a:r>
          </a:p>
          <a:p>
            <a:pPr lvl="1" indent="-342900" algn="l">
              <a:buClr>
                <a:schemeClr val="dk1"/>
              </a:buClr>
              <a:buSzPts val="1800"/>
              <a:buFont typeface="Arial" panose="020B0604020202020204" pitchFamily="34" charset="0"/>
              <a:buChar char="○"/>
            </a:pPr>
            <a:r>
              <a:rPr lang="en-US" altLang="zh-TW" sz="1800" dirty="0">
                <a:solidFill>
                  <a:schemeClr val="dk1"/>
                </a:solidFill>
              </a:rPr>
              <a:t>cloud_point_vtp.py</a:t>
            </a:r>
          </a:p>
          <a:p>
            <a:pPr lvl="1" indent="-342900" algn="l">
              <a:buClr>
                <a:schemeClr val="dk1"/>
              </a:buClr>
              <a:buSzPts val="1800"/>
              <a:buFont typeface="Arial" panose="020B0604020202020204" pitchFamily="34" charset="0"/>
              <a:buChar char="○"/>
            </a:pPr>
            <a:r>
              <a:rPr lang="en-US" altLang="zh-TW" sz="1800" dirty="0" err="1">
                <a:solidFill>
                  <a:schemeClr val="dk1"/>
                </a:solidFill>
              </a:rPr>
              <a:t>config.yaml</a:t>
            </a:r>
            <a:endParaRPr lang="en-US" altLang="zh-TW" sz="1800" dirty="0">
              <a:solidFill>
                <a:schemeClr val="dk1"/>
              </a:solidFill>
            </a:endParaRPr>
          </a:p>
          <a:p>
            <a:pPr marL="571500" lvl="1" indent="0" algn="l">
              <a:buClr>
                <a:schemeClr val="dk1"/>
              </a:buClr>
              <a:buSzPts val="1800"/>
            </a:pPr>
            <a:endParaRPr lang="en-US"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Data</a:t>
            </a:r>
          </a:p>
          <a:p>
            <a:pPr lvl="1" indent="-342900" algn="l">
              <a:buClr>
                <a:schemeClr val="dk1"/>
              </a:buClr>
              <a:buSzPts val="1800"/>
              <a:buFont typeface="Arial" panose="020B0604020202020204" pitchFamily="34" charset="0"/>
              <a:buChar char="○"/>
            </a:pPr>
            <a:r>
              <a:rPr lang="en-US" sz="1800" dirty="0">
                <a:solidFill>
                  <a:schemeClr val="dk1"/>
                </a:solidFill>
              </a:rPr>
              <a:t>aneurysm_parabolicInlet_sol0.csv</a:t>
            </a:r>
          </a:p>
          <a:p>
            <a:pPr lvl="1" indent="-342900" algn="l">
              <a:buClr>
                <a:schemeClr val="dk1"/>
              </a:buClr>
              <a:buSzPts val="1800"/>
              <a:buFont typeface="Arial" panose="020B0604020202020204" pitchFamily="34" charset="0"/>
              <a:buChar char="○"/>
            </a:pPr>
            <a:r>
              <a:rPr lang="en-US" sz="1800" dirty="0" err="1">
                <a:solidFill>
                  <a:schemeClr val="dk1"/>
                </a:solidFill>
              </a:rPr>
              <a:t>stl</a:t>
            </a:r>
            <a:r>
              <a:rPr lang="en-US" altLang="zh-TW" sz="1800" dirty="0" err="1">
                <a:solidFill>
                  <a:schemeClr val="dk1"/>
                </a:solidFill>
              </a:rPr>
              <a:t>_files</a:t>
            </a:r>
            <a:endParaRPr lang="en-US" altLang="zh-TW" sz="1800" dirty="0">
              <a:solidFill>
                <a:schemeClr val="dk1"/>
              </a:solidFill>
            </a:endParaRPr>
          </a:p>
          <a:p>
            <a:pPr lvl="2" indent="-342900" algn="l"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</a:pPr>
            <a:r>
              <a:rPr lang="en-US" sz="1800" dirty="0" err="1">
                <a:solidFill>
                  <a:schemeClr val="dk1"/>
                </a:solidFill>
              </a:rPr>
              <a:t>aneurysm_closed.stl</a:t>
            </a:r>
            <a:endParaRPr lang="en-US" sz="1800" dirty="0">
              <a:solidFill>
                <a:schemeClr val="dk1"/>
              </a:solidFill>
            </a:endParaRPr>
          </a:p>
          <a:p>
            <a:pPr lvl="2" indent="-342900" algn="l"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</a:pPr>
            <a:r>
              <a:rPr lang="en-US" sz="1800" dirty="0" err="1">
                <a:solidFill>
                  <a:schemeClr val="dk1"/>
                </a:solidFill>
              </a:rPr>
              <a:t>aneurysm_inlet.stl</a:t>
            </a:r>
            <a:endParaRPr lang="en-US" sz="1800" dirty="0">
              <a:solidFill>
                <a:schemeClr val="dk1"/>
              </a:solidFill>
            </a:endParaRPr>
          </a:p>
          <a:p>
            <a:pPr lvl="2" indent="-342900" algn="l"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</a:pPr>
            <a:r>
              <a:rPr lang="en-US" sz="1800" dirty="0" err="1">
                <a:solidFill>
                  <a:schemeClr val="dk1"/>
                </a:solidFill>
              </a:rPr>
              <a:t>aneurysm_integral.stl</a:t>
            </a:r>
            <a:endParaRPr lang="en-US" sz="1800" dirty="0">
              <a:solidFill>
                <a:schemeClr val="dk1"/>
              </a:solidFill>
            </a:endParaRPr>
          </a:p>
          <a:p>
            <a:pPr lvl="2" indent="-342900" algn="l"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</a:pPr>
            <a:r>
              <a:rPr lang="en-US" sz="1800" dirty="0" err="1">
                <a:solidFill>
                  <a:schemeClr val="dk1"/>
                </a:solidFill>
              </a:rPr>
              <a:t>aneurysm_noslip.stl</a:t>
            </a:r>
            <a:endParaRPr lang="en-US" sz="1800" dirty="0">
              <a:solidFill>
                <a:schemeClr val="dk1"/>
              </a:solidFill>
            </a:endParaRPr>
          </a:p>
          <a:p>
            <a:pPr lvl="2" indent="-342900" algn="l">
              <a:buClr>
                <a:schemeClr val="dk1"/>
              </a:buClr>
              <a:buSzPts val="1800"/>
              <a:buFont typeface="Arial" panose="020B0604020202020204" pitchFamily="34" charset="0"/>
              <a:buChar char="■"/>
            </a:pPr>
            <a:r>
              <a:rPr lang="en-US" sz="1800" dirty="0" err="1">
                <a:solidFill>
                  <a:schemeClr val="dk1"/>
                </a:solidFill>
              </a:rPr>
              <a:t>aneurysm_outlet.stl</a:t>
            </a:r>
            <a:endParaRPr lang="en-US" sz="1800" dirty="0">
              <a:solidFill>
                <a:schemeClr val="dk1"/>
              </a:solidFill>
            </a:endParaRPr>
          </a:p>
          <a:p>
            <a:pPr lvl="1" indent="-342900" algn="l">
              <a:buClr>
                <a:schemeClr val="dk1"/>
              </a:buClr>
              <a:buSzPts val="1800"/>
              <a:buFont typeface="Arial" panose="020B0604020202020204" pitchFamily="34" charset="0"/>
              <a:buChar char="○"/>
            </a:pPr>
            <a:endParaRPr lang="en-US"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84" name="Google Shape;84;p16">
            <a:extLst>
              <a:ext uri="{FF2B5EF4-FFF2-40B4-BE49-F238E27FC236}">
                <a16:creationId xmlns:a16="http://schemas.microsoft.com/office/drawing/2014/main" id="{291FF15C-BD9C-5CFB-12BC-85D828A5BA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1028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75183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/>
              <a:t>Constraints for inlet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284" name="Google Shape;28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30</a:t>
            </a:fld>
            <a:endParaRPr/>
          </a:p>
        </p:txBody>
      </p:sp>
      <p:sp>
        <p:nvSpPr>
          <p:cNvPr id="285" name="Google Shape;285;p36"/>
          <p:cNvSpPr/>
          <p:nvPr/>
        </p:nvSpPr>
        <p:spPr>
          <a:xfrm>
            <a:off x="191525" y="910675"/>
            <a:ext cx="3176100" cy="41460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279650" y="910675"/>
            <a:ext cx="2972700" cy="4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inlet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u, v, w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circular_parabola(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Symbol(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Symbol(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"y"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Symbol(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"z"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inlet_center,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normal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inlet_normal,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radius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inlet_radius,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max_vel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inlet_vel,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inlet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PointwiseBoundaryConstraint(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nodes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nodes,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geometry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inlet_mesh,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outvar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u,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"v"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v,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w},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cfg.batch_size.inlet,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domain.add_constraint(inlet,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"inlet"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lang="zh-TW" alt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outlet</a:t>
            </a:r>
            <a:endParaRPr lang="en-US"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outlet </a:t>
            </a:r>
            <a:r>
              <a:rPr lang="en-US" alt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zh-TW" sz="1000" dirty="0" err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PointwiseBoundaryConstraint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alt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nodes</a:t>
            </a:r>
            <a:r>
              <a:rPr lang="en-US" alt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nodes,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alt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geometry</a:t>
            </a:r>
            <a:r>
              <a:rPr lang="en-US" alt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zh-TW" sz="1000" dirty="0" err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outlet_mesh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altLang="zh-TW" sz="1000" dirty="0" err="1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outvar</a:t>
            </a:r>
            <a:r>
              <a:rPr lang="en-US" alt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alt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"p"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alt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altLang="zh-TW" sz="1000" dirty="0" err="1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lang="en-US" alt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zh-TW" sz="1000" dirty="0" err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cfg.batch_size.outlet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 err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domain.add_constraint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(outlet, </a:t>
            </a:r>
            <a:r>
              <a:rPr lang="en-US" alt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"outlet"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7" name="Google Shape;287;p36"/>
          <p:cNvSpPr/>
          <p:nvPr/>
        </p:nvSpPr>
        <p:spPr>
          <a:xfrm>
            <a:off x="3642700" y="1144963"/>
            <a:ext cx="2825100" cy="3677400"/>
          </a:xfrm>
          <a:prstGeom prst="roundRect">
            <a:avLst>
              <a:gd name="adj" fmla="val 16667"/>
            </a:avLst>
          </a:prstGeom>
          <a:solidFill>
            <a:srgbClr val="625D5A"/>
          </a:solidFill>
          <a:ln w="8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5125" tIns="85125" rIns="85125" bIns="85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3"/>
          </a:p>
        </p:txBody>
      </p:sp>
      <p:pic>
        <p:nvPicPr>
          <p:cNvPr id="288" name="Google Shape;288;p36"/>
          <p:cNvPicPr preferRelativeResize="0"/>
          <p:nvPr/>
        </p:nvPicPr>
        <p:blipFill rotWithShape="1">
          <a:blip r:embed="rId3">
            <a:alphaModFix/>
          </a:blip>
          <a:srcRect l="28390" r="36752"/>
          <a:stretch/>
        </p:blipFill>
        <p:spPr>
          <a:xfrm>
            <a:off x="3856864" y="1144963"/>
            <a:ext cx="2247705" cy="367742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/>
          <p:nvPr/>
        </p:nvSpPr>
        <p:spPr>
          <a:xfrm>
            <a:off x="5165375" y="928475"/>
            <a:ext cx="1064700" cy="776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36"/>
          <p:cNvGrpSpPr/>
          <p:nvPr/>
        </p:nvGrpSpPr>
        <p:grpSpPr>
          <a:xfrm>
            <a:off x="6645444" y="782500"/>
            <a:ext cx="2189949" cy="2160227"/>
            <a:chOff x="3364725" y="685435"/>
            <a:chExt cx="2676624" cy="2716867"/>
          </a:xfrm>
        </p:grpSpPr>
        <p:pic>
          <p:nvPicPr>
            <p:cNvPr id="293" name="Google Shape;293;p36"/>
            <p:cNvPicPr preferRelativeResize="0"/>
            <p:nvPr/>
          </p:nvPicPr>
          <p:blipFill rotWithShape="1">
            <a:blip r:embed="rId4">
              <a:alphaModFix/>
            </a:blip>
            <a:srcRect l="12191" r="3789"/>
            <a:stretch/>
          </p:blipFill>
          <p:spPr>
            <a:xfrm>
              <a:off x="3429184" y="685435"/>
              <a:ext cx="2547724" cy="23479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64725" y="2849127"/>
              <a:ext cx="2676624" cy="553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DAA8B81E-F2CC-3241-8591-18C9BB6B5455}"/>
              </a:ext>
            </a:extLst>
          </p:cNvPr>
          <p:cNvSpPr/>
          <p:nvPr/>
        </p:nvSpPr>
        <p:spPr>
          <a:xfrm>
            <a:off x="279650" y="979055"/>
            <a:ext cx="2911514" cy="2687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>
          <a:extLst>
            <a:ext uri="{FF2B5EF4-FFF2-40B4-BE49-F238E27FC236}">
              <a16:creationId xmlns:a16="http://schemas.microsoft.com/office/drawing/2014/main" id="{454ACC3C-CEE3-1395-FCB2-BC82A35D4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>
            <a:extLst>
              <a:ext uri="{FF2B5EF4-FFF2-40B4-BE49-F238E27FC236}">
                <a16:creationId xmlns:a16="http://schemas.microsoft.com/office/drawing/2014/main" id="{883DA034-53D5-B278-B33C-DE943D81B78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75183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/>
              <a:t>Constraints for outle</a:t>
            </a:r>
            <a:r>
              <a:rPr lang="en-US" altLang="zh-TW" sz="2800" b="1" dirty="0"/>
              <a:t>t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284" name="Google Shape;284;p36">
            <a:extLst>
              <a:ext uri="{FF2B5EF4-FFF2-40B4-BE49-F238E27FC236}">
                <a16:creationId xmlns:a16="http://schemas.microsoft.com/office/drawing/2014/main" id="{E0769328-FA99-EF95-234F-15646909ECF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31</a:t>
            </a:fld>
            <a:endParaRPr/>
          </a:p>
        </p:txBody>
      </p:sp>
      <p:sp>
        <p:nvSpPr>
          <p:cNvPr id="285" name="Google Shape;285;p36">
            <a:extLst>
              <a:ext uri="{FF2B5EF4-FFF2-40B4-BE49-F238E27FC236}">
                <a16:creationId xmlns:a16="http://schemas.microsoft.com/office/drawing/2014/main" id="{662624C9-0D7B-A8CC-5C23-5B80712F3DCA}"/>
              </a:ext>
            </a:extLst>
          </p:cNvPr>
          <p:cNvSpPr/>
          <p:nvPr/>
        </p:nvSpPr>
        <p:spPr>
          <a:xfrm>
            <a:off x="191525" y="910675"/>
            <a:ext cx="3176100" cy="41460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6">
            <a:extLst>
              <a:ext uri="{FF2B5EF4-FFF2-40B4-BE49-F238E27FC236}">
                <a16:creationId xmlns:a16="http://schemas.microsoft.com/office/drawing/2014/main" id="{6D8DCC1A-CFAA-351D-6B6A-F2A4D04A954C}"/>
              </a:ext>
            </a:extLst>
          </p:cNvPr>
          <p:cNvSpPr txBox="1"/>
          <p:nvPr/>
        </p:nvSpPr>
        <p:spPr>
          <a:xfrm>
            <a:off x="279650" y="910675"/>
            <a:ext cx="2972700" cy="4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inlet</a:t>
            </a:r>
            <a:endParaRPr lang="en-US"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u, v, w </a:t>
            </a:r>
            <a:r>
              <a:rPr lang="en-US" alt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zh-TW" sz="1000" dirty="0" err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circular_parabola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Symbol(</a:t>
            </a:r>
            <a:r>
              <a:rPr lang="en-US" alt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Symbol(</a:t>
            </a:r>
            <a:r>
              <a:rPr lang="en-US" alt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"y"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Symbol(</a:t>
            </a:r>
            <a:r>
              <a:rPr lang="en-US" alt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"z"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alt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n-US" alt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zh-TW" sz="1000" dirty="0" err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inlet_center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alt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normal</a:t>
            </a:r>
            <a:r>
              <a:rPr lang="en-US" alt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zh-TW" sz="1000" dirty="0" err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inlet_normal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alt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radius</a:t>
            </a:r>
            <a:r>
              <a:rPr lang="en-US" alt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zh-TW" sz="1000" dirty="0" err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inlet_radius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altLang="zh-TW" sz="1000" dirty="0" err="1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max_vel</a:t>
            </a:r>
            <a:r>
              <a:rPr lang="en-US" alt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zh-TW" sz="1000" dirty="0" err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inlet_vel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inlet </a:t>
            </a:r>
            <a:r>
              <a:rPr lang="en-US" alt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altLang="zh-TW" sz="1000" dirty="0" err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PointwiseBoundaryConstraint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alt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nodes</a:t>
            </a:r>
            <a:r>
              <a:rPr lang="en-US" alt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nodes,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alt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geometry</a:t>
            </a:r>
            <a:r>
              <a:rPr lang="en-US" alt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zh-TW" sz="1000" dirty="0" err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inlet_mesh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altLang="zh-TW" sz="1000" dirty="0" err="1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outvar</a:t>
            </a:r>
            <a:r>
              <a:rPr lang="en-US" alt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en-US" alt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"u"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u, </a:t>
            </a:r>
            <a:r>
              <a:rPr lang="en-US" alt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"v"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v, </a:t>
            </a:r>
            <a:r>
              <a:rPr lang="en-US" alt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w},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altLang="zh-TW" sz="1000" dirty="0" err="1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lang="en-US" alt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altLang="zh-TW" sz="1000" dirty="0" err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cfg.batch_size.inlet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000" dirty="0" err="1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domain.add_constraint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(inlet, </a:t>
            </a:r>
            <a:r>
              <a:rPr lang="en-US" alt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"inlet"</a:t>
            </a:r>
            <a:r>
              <a:rPr lang="en-US" alt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TW" altLang="en-US"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outlet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outlet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PointwiseBoundaryConstraint(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nodes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nodes,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geometry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outlet_mesh,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outvar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cfg.batch_size.outlet,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domain.add_constraint(outlet,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"outlet"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7" name="Google Shape;287;p36">
            <a:extLst>
              <a:ext uri="{FF2B5EF4-FFF2-40B4-BE49-F238E27FC236}">
                <a16:creationId xmlns:a16="http://schemas.microsoft.com/office/drawing/2014/main" id="{2F8A61D2-84BE-73CE-FD28-7D629B150DE1}"/>
              </a:ext>
            </a:extLst>
          </p:cNvPr>
          <p:cNvSpPr/>
          <p:nvPr/>
        </p:nvSpPr>
        <p:spPr>
          <a:xfrm>
            <a:off x="3642700" y="1144963"/>
            <a:ext cx="2825100" cy="3677400"/>
          </a:xfrm>
          <a:prstGeom prst="roundRect">
            <a:avLst>
              <a:gd name="adj" fmla="val 16667"/>
            </a:avLst>
          </a:prstGeom>
          <a:solidFill>
            <a:srgbClr val="625D5A"/>
          </a:solidFill>
          <a:ln w="8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5125" tIns="85125" rIns="85125" bIns="85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3"/>
          </a:p>
        </p:txBody>
      </p:sp>
      <p:pic>
        <p:nvPicPr>
          <p:cNvPr id="288" name="Google Shape;288;p36">
            <a:extLst>
              <a:ext uri="{FF2B5EF4-FFF2-40B4-BE49-F238E27FC236}">
                <a16:creationId xmlns:a16="http://schemas.microsoft.com/office/drawing/2014/main" id="{EAFE349C-86F7-8C8C-3FB8-4CB0259624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8390" r="36752"/>
          <a:stretch/>
        </p:blipFill>
        <p:spPr>
          <a:xfrm>
            <a:off x="3856864" y="1144963"/>
            <a:ext cx="2247705" cy="367742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6">
            <a:extLst>
              <a:ext uri="{FF2B5EF4-FFF2-40B4-BE49-F238E27FC236}">
                <a16:creationId xmlns:a16="http://schemas.microsoft.com/office/drawing/2014/main" id="{714AFCEC-D846-D5E4-3CFE-99D6272237B9}"/>
              </a:ext>
            </a:extLst>
          </p:cNvPr>
          <p:cNvSpPr/>
          <p:nvPr/>
        </p:nvSpPr>
        <p:spPr>
          <a:xfrm>
            <a:off x="3997100" y="4138475"/>
            <a:ext cx="1064700" cy="776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6">
            <a:extLst>
              <a:ext uri="{FF2B5EF4-FFF2-40B4-BE49-F238E27FC236}">
                <a16:creationId xmlns:a16="http://schemas.microsoft.com/office/drawing/2014/main" id="{84690692-C478-3872-5E45-F65413DDFD39}"/>
              </a:ext>
            </a:extLst>
          </p:cNvPr>
          <p:cNvSpPr txBox="1"/>
          <p:nvPr/>
        </p:nvSpPr>
        <p:spPr>
          <a:xfrm>
            <a:off x="5197400" y="4295825"/>
            <a:ext cx="2646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FF0000"/>
                </a:solidFill>
              </a:rPr>
              <a:t>p = 0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CDD4FF3-FAB4-639B-36CE-B176C00FE9B0}"/>
              </a:ext>
            </a:extLst>
          </p:cNvPr>
          <p:cNvSpPr/>
          <p:nvPr/>
        </p:nvSpPr>
        <p:spPr>
          <a:xfrm>
            <a:off x="279650" y="3735216"/>
            <a:ext cx="2911514" cy="1275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4411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32</a:t>
            </a:fld>
            <a:endParaRPr/>
          </a:p>
        </p:txBody>
      </p:sp>
      <p:sp>
        <p:nvSpPr>
          <p:cNvPr id="300" name="Google Shape;300;p37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75183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Constraints for no_slip</a:t>
            </a:r>
            <a:endParaRPr sz="2800" b="1"/>
          </a:p>
        </p:txBody>
      </p:sp>
      <p:sp>
        <p:nvSpPr>
          <p:cNvPr id="301" name="Google Shape;301;p37"/>
          <p:cNvSpPr/>
          <p:nvPr/>
        </p:nvSpPr>
        <p:spPr>
          <a:xfrm>
            <a:off x="191525" y="910675"/>
            <a:ext cx="5622300" cy="14985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7"/>
          <p:cNvSpPr txBox="1"/>
          <p:nvPr/>
        </p:nvSpPr>
        <p:spPr>
          <a:xfrm>
            <a:off x="279650" y="910675"/>
            <a:ext cx="33648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no slip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no_slip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PointwiseBoundaryConstraint(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nodes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nodes,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geometry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noslip_mesh,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outvar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"v"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cfg.batch_size.no_slip,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domain.add_constraint(no_slip,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"no_slip"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3" name="Google Shape;303;p37"/>
          <p:cNvSpPr/>
          <p:nvPr/>
        </p:nvSpPr>
        <p:spPr>
          <a:xfrm>
            <a:off x="6035925" y="884163"/>
            <a:ext cx="2825100" cy="3677400"/>
          </a:xfrm>
          <a:prstGeom prst="roundRect">
            <a:avLst>
              <a:gd name="adj" fmla="val 16667"/>
            </a:avLst>
          </a:prstGeom>
          <a:solidFill>
            <a:srgbClr val="625D5A"/>
          </a:solidFill>
          <a:ln w="8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5125" tIns="85125" rIns="85125" bIns="85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3"/>
          </a:p>
        </p:txBody>
      </p:sp>
      <p:pic>
        <p:nvPicPr>
          <p:cNvPr id="304" name="Google Shape;304;p37"/>
          <p:cNvPicPr preferRelativeResize="0"/>
          <p:nvPr/>
        </p:nvPicPr>
        <p:blipFill rotWithShape="1">
          <a:blip r:embed="rId3">
            <a:alphaModFix/>
          </a:blip>
          <a:srcRect l="32048" r="32495"/>
          <a:stretch/>
        </p:blipFill>
        <p:spPr>
          <a:xfrm>
            <a:off x="6305362" y="884174"/>
            <a:ext cx="2286231" cy="367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7"/>
          <p:cNvSpPr txBox="1"/>
          <p:nvPr/>
        </p:nvSpPr>
        <p:spPr>
          <a:xfrm>
            <a:off x="191525" y="2807278"/>
            <a:ext cx="5622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It enforces that the network satisfies the no-slip condition on vessel wall surface.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7320F45-148D-BDBD-0009-6D0D935FF01E}"/>
              </a:ext>
            </a:extLst>
          </p:cNvPr>
          <p:cNvSpPr txBox="1"/>
          <p:nvPr/>
        </p:nvSpPr>
        <p:spPr>
          <a:xfrm>
            <a:off x="716675" y="235872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aneurysm.py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/>
          <p:nvPr/>
        </p:nvSpPr>
        <p:spPr>
          <a:xfrm>
            <a:off x="6196050" y="829800"/>
            <a:ext cx="2825100" cy="3677400"/>
          </a:xfrm>
          <a:prstGeom prst="roundRect">
            <a:avLst>
              <a:gd name="adj" fmla="val 16667"/>
            </a:avLst>
          </a:prstGeom>
          <a:solidFill>
            <a:srgbClr val="625D5A"/>
          </a:solidFill>
          <a:ln w="8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5125" tIns="85125" rIns="85125" bIns="85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3"/>
          </a:p>
        </p:txBody>
      </p:sp>
      <p:sp>
        <p:nvSpPr>
          <p:cNvPr id="311" name="Google Shape;311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33</a:t>
            </a:fld>
            <a:endParaRPr/>
          </a:p>
        </p:txBody>
      </p:sp>
      <p:sp>
        <p:nvSpPr>
          <p:cNvPr id="312" name="Google Shape;312;p38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75183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Constraints for interior</a:t>
            </a:r>
            <a:endParaRPr sz="2800" b="1"/>
          </a:p>
        </p:txBody>
      </p:sp>
      <p:sp>
        <p:nvSpPr>
          <p:cNvPr id="313" name="Google Shape;313;p38"/>
          <p:cNvSpPr/>
          <p:nvPr/>
        </p:nvSpPr>
        <p:spPr>
          <a:xfrm>
            <a:off x="191525" y="910675"/>
            <a:ext cx="5838300" cy="14985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8"/>
          <p:cNvSpPr txBox="1"/>
          <p:nvPr/>
        </p:nvSpPr>
        <p:spPr>
          <a:xfrm>
            <a:off x="279650" y="910675"/>
            <a:ext cx="6044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interior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interior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PointwiseInteriorConstraint(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nodes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nodes,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geometry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interior_mesh,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outvar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"continuity"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"momentum_x"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"momentum_y"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"momentum_z"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cfg.batch_size.interior,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domain.add_constraint(interior,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"interior"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5" name="Google Shape;315;p38"/>
          <p:cNvPicPr preferRelativeResize="0"/>
          <p:nvPr/>
        </p:nvPicPr>
        <p:blipFill rotWithShape="1">
          <a:blip r:embed="rId3">
            <a:alphaModFix/>
          </a:blip>
          <a:srcRect l="32984" r="34173"/>
          <a:stretch/>
        </p:blipFill>
        <p:spPr>
          <a:xfrm>
            <a:off x="6648088" y="782500"/>
            <a:ext cx="2129115" cy="36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8"/>
          <p:cNvSpPr txBox="1"/>
          <p:nvPr/>
        </p:nvSpPr>
        <p:spPr>
          <a:xfrm>
            <a:off x="191525" y="2571750"/>
            <a:ext cx="5838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It enforces that the network satisfies the incompressible </a:t>
            </a:r>
            <a:r>
              <a:rPr lang="zh-TW" sz="1800" b="1" dirty="0">
                <a:solidFill>
                  <a:schemeClr val="dk1"/>
                </a:solidFill>
              </a:rPr>
              <a:t>Navier-Stokes</a:t>
            </a:r>
            <a:r>
              <a:rPr lang="zh-TW" sz="1800" dirty="0">
                <a:solidFill>
                  <a:schemeClr val="dk1"/>
                </a:solidFill>
              </a:rPr>
              <a:t> equations throughout the interior.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A3BA19F-829D-FEBD-4CF0-67C00E632DCF}"/>
              </a:ext>
            </a:extLst>
          </p:cNvPr>
          <p:cNvSpPr txBox="1"/>
          <p:nvPr/>
        </p:nvSpPr>
        <p:spPr>
          <a:xfrm>
            <a:off x="716675" y="235872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aneurysm.py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34</a:t>
            </a:fld>
            <a:endParaRPr/>
          </a:p>
        </p:txBody>
      </p:sp>
      <p:sp>
        <p:nvSpPr>
          <p:cNvPr id="322" name="Google Shape;322;p39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75183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Constraints for outlet flow </a:t>
            </a:r>
            <a:endParaRPr sz="2800" b="1"/>
          </a:p>
        </p:txBody>
      </p:sp>
      <p:sp>
        <p:nvSpPr>
          <p:cNvPr id="323" name="Google Shape;323;p39"/>
          <p:cNvSpPr/>
          <p:nvPr/>
        </p:nvSpPr>
        <p:spPr>
          <a:xfrm>
            <a:off x="191525" y="910675"/>
            <a:ext cx="4974000" cy="17442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279650" y="910675"/>
            <a:ext cx="49257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Integral Continuity 1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integral_continuity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IntegralBoundaryConstraint(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nodes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nodes,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geometry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outlet_mesh,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outvar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"normal_dot_vel"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2.540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integral_batch_size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cfg.batch_size.integral_continuity,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lambda_weighting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"normal_dot_vel"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domain.add_constraint(integral_continuity,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"integral_continuity_1"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5" name="Google Shape;325;p39"/>
          <p:cNvSpPr/>
          <p:nvPr/>
        </p:nvSpPr>
        <p:spPr>
          <a:xfrm>
            <a:off x="5883875" y="728738"/>
            <a:ext cx="2825100" cy="3677400"/>
          </a:xfrm>
          <a:prstGeom prst="roundRect">
            <a:avLst>
              <a:gd name="adj" fmla="val 16667"/>
            </a:avLst>
          </a:prstGeom>
          <a:solidFill>
            <a:srgbClr val="625D5A"/>
          </a:solidFill>
          <a:ln w="8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5125" tIns="85125" rIns="85125" bIns="85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3"/>
          </a:p>
        </p:txBody>
      </p:sp>
      <p:pic>
        <p:nvPicPr>
          <p:cNvPr id="326" name="Google Shape;326;p39"/>
          <p:cNvPicPr preferRelativeResize="0"/>
          <p:nvPr/>
        </p:nvPicPr>
        <p:blipFill rotWithShape="1">
          <a:blip r:embed="rId3">
            <a:alphaModFix/>
          </a:blip>
          <a:srcRect l="28390" r="36752"/>
          <a:stretch/>
        </p:blipFill>
        <p:spPr>
          <a:xfrm>
            <a:off x="6098039" y="728738"/>
            <a:ext cx="2247705" cy="367742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9"/>
          <p:cNvSpPr/>
          <p:nvPr/>
        </p:nvSpPr>
        <p:spPr>
          <a:xfrm>
            <a:off x="6237925" y="3681925"/>
            <a:ext cx="1064700" cy="776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95E9A809-893A-A4F5-0F3B-AFEA8E9EA171}"/>
                  </a:ext>
                </a:extLst>
              </p:cNvPr>
              <p:cNvSpPr txBox="1"/>
              <p:nvPr/>
            </p:nvSpPr>
            <p:spPr>
              <a:xfrm>
                <a:off x="191525" y="3096475"/>
                <a:ext cx="4428905" cy="862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𝑁𝑒𝑡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𝑓𝑙𝑜𝑤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𝑑𝐴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=2.54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95E9A809-893A-A4F5-0F3B-AFEA8E9E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25" y="3096475"/>
                <a:ext cx="4428905" cy="862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AE558D5E-F630-12CA-DEE3-E5E103D0C4EB}"/>
              </a:ext>
            </a:extLst>
          </p:cNvPr>
          <p:cNvSpPr txBox="1"/>
          <p:nvPr/>
        </p:nvSpPr>
        <p:spPr>
          <a:xfrm>
            <a:off x="392525" y="261377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aneurysm.py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35</a:t>
            </a:fld>
            <a:endParaRPr/>
          </a:p>
        </p:txBody>
      </p:sp>
      <p:sp>
        <p:nvSpPr>
          <p:cNvPr id="335" name="Google Shape;335;p40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75183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Constraints for integral mesh flow</a:t>
            </a:r>
            <a:endParaRPr sz="2800" b="1"/>
          </a:p>
        </p:txBody>
      </p:sp>
      <p:sp>
        <p:nvSpPr>
          <p:cNvPr id="336" name="Google Shape;336;p40"/>
          <p:cNvSpPr/>
          <p:nvPr/>
        </p:nvSpPr>
        <p:spPr>
          <a:xfrm>
            <a:off x="191525" y="910675"/>
            <a:ext cx="4974000" cy="17601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0"/>
          <p:cNvSpPr txBox="1"/>
          <p:nvPr/>
        </p:nvSpPr>
        <p:spPr>
          <a:xfrm>
            <a:off x="279650" y="910675"/>
            <a:ext cx="49257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Integral Continuity 2</a:t>
            </a:r>
            <a:endParaRPr sz="1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integral_continuity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IntegralBoundaryConstraint(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nodes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nodes,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geometry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integral_mesh,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outvar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"normal_dot_vel"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2.540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integral_batch_size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cfg.batch_size.integral_continuity,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lambda_weighting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"normal_dot_vel"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domain.add_constraint(integral_continuity,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"integral_continuity_2"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" name="Google Shape;338;p40"/>
          <p:cNvSpPr/>
          <p:nvPr/>
        </p:nvSpPr>
        <p:spPr>
          <a:xfrm>
            <a:off x="5883875" y="728738"/>
            <a:ext cx="2825100" cy="3677400"/>
          </a:xfrm>
          <a:prstGeom prst="roundRect">
            <a:avLst>
              <a:gd name="adj" fmla="val 16667"/>
            </a:avLst>
          </a:prstGeom>
          <a:solidFill>
            <a:srgbClr val="625D5A"/>
          </a:solidFill>
          <a:ln w="8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5125" tIns="85125" rIns="85125" bIns="85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3"/>
          </a:p>
        </p:txBody>
      </p:sp>
      <p:pic>
        <p:nvPicPr>
          <p:cNvPr id="339" name="Google Shape;339;p40"/>
          <p:cNvPicPr preferRelativeResize="0"/>
          <p:nvPr/>
        </p:nvPicPr>
        <p:blipFill rotWithShape="1">
          <a:blip r:embed="rId3">
            <a:alphaModFix/>
          </a:blip>
          <a:srcRect l="28390" r="36752"/>
          <a:stretch/>
        </p:blipFill>
        <p:spPr>
          <a:xfrm>
            <a:off x="6098039" y="728738"/>
            <a:ext cx="2247705" cy="367742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0"/>
          <p:cNvSpPr/>
          <p:nvPr/>
        </p:nvSpPr>
        <p:spPr>
          <a:xfrm>
            <a:off x="7046350" y="2145100"/>
            <a:ext cx="1064700" cy="7764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581CB4E9-2095-97F8-6239-05DCA27A6241}"/>
                  </a:ext>
                </a:extLst>
              </p:cNvPr>
              <p:cNvSpPr txBox="1"/>
              <p:nvPr/>
            </p:nvSpPr>
            <p:spPr>
              <a:xfrm>
                <a:off x="191525" y="3096475"/>
                <a:ext cx="4658135" cy="8628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𝑁𝑒𝑡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𝑓𝑙𝑜𝑤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sub>
                        <m:sup/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⃑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𝑑𝐴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=−2.54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581CB4E9-2095-97F8-6239-05DCA27A6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25" y="3096475"/>
                <a:ext cx="4658135" cy="862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B370CCCE-5153-94C7-D062-42759B6C97CC}"/>
              </a:ext>
            </a:extLst>
          </p:cNvPr>
          <p:cNvSpPr txBox="1"/>
          <p:nvPr/>
        </p:nvSpPr>
        <p:spPr>
          <a:xfrm>
            <a:off x="456500" y="262967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aneurysm.py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36</a:t>
            </a:fld>
            <a:endParaRPr/>
          </a:p>
        </p:txBody>
      </p:sp>
      <p:sp>
        <p:nvSpPr>
          <p:cNvPr id="346" name="Google Shape;346;p41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75183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Why negative and positive sign</a:t>
            </a:r>
            <a:endParaRPr sz="2800" b="1"/>
          </a:p>
        </p:txBody>
      </p:sp>
      <p:sp>
        <p:nvSpPr>
          <p:cNvPr id="347" name="Google Shape;347;p41"/>
          <p:cNvSpPr/>
          <p:nvPr/>
        </p:nvSpPr>
        <p:spPr>
          <a:xfrm>
            <a:off x="320900" y="895688"/>
            <a:ext cx="2825100" cy="3677400"/>
          </a:xfrm>
          <a:prstGeom prst="roundRect">
            <a:avLst>
              <a:gd name="adj" fmla="val 16667"/>
            </a:avLst>
          </a:prstGeom>
          <a:solidFill>
            <a:srgbClr val="625D5A"/>
          </a:solidFill>
          <a:ln w="8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5125" tIns="85125" rIns="85125" bIns="85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3"/>
          </a:p>
        </p:txBody>
      </p:sp>
      <p:sp>
        <p:nvSpPr>
          <p:cNvPr id="348" name="Google Shape;348;p41"/>
          <p:cNvSpPr/>
          <p:nvPr/>
        </p:nvSpPr>
        <p:spPr>
          <a:xfrm>
            <a:off x="3859075" y="895688"/>
            <a:ext cx="2825100" cy="3677400"/>
          </a:xfrm>
          <a:prstGeom prst="roundRect">
            <a:avLst>
              <a:gd name="adj" fmla="val 16667"/>
            </a:avLst>
          </a:prstGeom>
          <a:solidFill>
            <a:srgbClr val="625D5A"/>
          </a:solidFill>
          <a:ln w="88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5125" tIns="85125" rIns="85125" bIns="85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3"/>
          </a:p>
        </p:txBody>
      </p:sp>
      <p:pic>
        <p:nvPicPr>
          <p:cNvPr id="349" name="Google Shape;349;p41" title="3.png"/>
          <p:cNvPicPr preferRelativeResize="0"/>
          <p:nvPr/>
        </p:nvPicPr>
        <p:blipFill rotWithShape="1">
          <a:blip r:embed="rId3">
            <a:alphaModFix/>
          </a:blip>
          <a:srcRect l="18586" r="31810"/>
          <a:stretch/>
        </p:blipFill>
        <p:spPr>
          <a:xfrm>
            <a:off x="3841300" y="1089874"/>
            <a:ext cx="2860643" cy="328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 title="4.png"/>
          <p:cNvPicPr preferRelativeResize="0"/>
          <p:nvPr/>
        </p:nvPicPr>
        <p:blipFill rotWithShape="1">
          <a:blip r:embed="rId4">
            <a:alphaModFix/>
          </a:blip>
          <a:srcRect l="24523" r="24097" b="14624"/>
          <a:stretch/>
        </p:blipFill>
        <p:spPr>
          <a:xfrm>
            <a:off x="513538" y="1578401"/>
            <a:ext cx="2439827" cy="23119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41"/>
          <p:cNvCxnSpPr/>
          <p:nvPr/>
        </p:nvCxnSpPr>
        <p:spPr>
          <a:xfrm flipH="1">
            <a:off x="1016300" y="3426075"/>
            <a:ext cx="312300" cy="4083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2" name="Google Shape;352;p41"/>
          <p:cNvCxnSpPr/>
          <p:nvPr/>
        </p:nvCxnSpPr>
        <p:spPr>
          <a:xfrm flipH="1">
            <a:off x="1056650" y="2968725"/>
            <a:ext cx="312300" cy="408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3" name="Google Shape;353;p41"/>
          <p:cNvCxnSpPr/>
          <p:nvPr/>
        </p:nvCxnSpPr>
        <p:spPr>
          <a:xfrm rot="10800000" flipH="1">
            <a:off x="5515150" y="2157225"/>
            <a:ext cx="367800" cy="3693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41"/>
          <p:cNvCxnSpPr/>
          <p:nvPr/>
        </p:nvCxnSpPr>
        <p:spPr>
          <a:xfrm flipH="1">
            <a:off x="5250875" y="2320725"/>
            <a:ext cx="312300" cy="408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5" name="Google Shape;355;p41"/>
          <p:cNvSpPr txBox="1"/>
          <p:nvPr/>
        </p:nvSpPr>
        <p:spPr>
          <a:xfrm>
            <a:off x="561575" y="3277900"/>
            <a:ext cx="640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flow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356" name="Google Shape;356;p41"/>
          <p:cNvSpPr txBox="1"/>
          <p:nvPr/>
        </p:nvSpPr>
        <p:spPr>
          <a:xfrm>
            <a:off x="4874950" y="2610625"/>
            <a:ext cx="640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flow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357" name="Google Shape;357;p41"/>
          <p:cNvSpPr txBox="1"/>
          <p:nvPr/>
        </p:nvSpPr>
        <p:spPr>
          <a:xfrm>
            <a:off x="561575" y="3750475"/>
            <a:ext cx="95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00FF00"/>
                </a:solidFill>
              </a:rPr>
              <a:t>normal</a:t>
            </a:r>
            <a:endParaRPr sz="1600">
              <a:solidFill>
                <a:srgbClr val="00FF00"/>
              </a:solidFill>
            </a:endParaRPr>
          </a:p>
        </p:txBody>
      </p:sp>
      <p:sp>
        <p:nvSpPr>
          <p:cNvPr id="358" name="Google Shape;358;p41"/>
          <p:cNvSpPr txBox="1"/>
          <p:nvPr/>
        </p:nvSpPr>
        <p:spPr>
          <a:xfrm>
            <a:off x="5660575" y="1781750"/>
            <a:ext cx="95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00FF00"/>
                </a:solidFill>
              </a:rPr>
              <a:t>normal</a:t>
            </a:r>
            <a:endParaRPr sz="1600">
              <a:solidFill>
                <a:srgbClr val="00FF00"/>
              </a:solidFill>
            </a:endParaRPr>
          </a:p>
        </p:txBody>
      </p:sp>
      <p:sp>
        <p:nvSpPr>
          <p:cNvPr id="359" name="Google Shape;359;p41"/>
          <p:cNvSpPr txBox="1"/>
          <p:nvPr/>
        </p:nvSpPr>
        <p:spPr>
          <a:xfrm>
            <a:off x="1113050" y="4490975"/>
            <a:ext cx="124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dk1"/>
                </a:solidFill>
              </a:rPr>
              <a:t>outlet flow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360" name="Google Shape;360;p41"/>
          <p:cNvSpPr txBox="1"/>
          <p:nvPr/>
        </p:nvSpPr>
        <p:spPr>
          <a:xfrm>
            <a:off x="4263925" y="4490975"/>
            <a:ext cx="201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dk1"/>
                </a:solidFill>
              </a:rPr>
              <a:t>integral mesh flow</a:t>
            </a:r>
            <a:endParaRPr sz="1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/>
        </p:nvSpPr>
        <p:spPr>
          <a:xfrm>
            <a:off x="186500" y="3044475"/>
            <a:ext cx="6930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lt1"/>
                </a:solidFill>
              </a:rPr>
              <a:t>Adding Validators and Monitors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66" name="Google Shape;366;p42"/>
          <p:cNvSpPr txBox="1">
            <a:spLocks noGrp="1"/>
          </p:cNvSpPr>
          <p:nvPr>
            <p:ph type="ctrTitle"/>
          </p:nvPr>
        </p:nvSpPr>
        <p:spPr>
          <a:xfrm>
            <a:off x="186493" y="2209528"/>
            <a:ext cx="67005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TW" sz="5000"/>
              <a:t>Case Setup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Adding Validators and Monitors</a:t>
            </a:r>
            <a:endParaRPr sz="2800" b="1"/>
          </a:p>
        </p:txBody>
      </p:sp>
      <p:sp>
        <p:nvSpPr>
          <p:cNvPr id="372" name="Google Shape;37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38</a:t>
            </a:fld>
            <a:endParaRPr/>
          </a:p>
        </p:txBody>
      </p:sp>
      <p:sp>
        <p:nvSpPr>
          <p:cNvPr id="373" name="Google Shape;373;p43"/>
          <p:cNvSpPr/>
          <p:nvPr/>
        </p:nvSpPr>
        <p:spPr>
          <a:xfrm>
            <a:off x="191525" y="910675"/>
            <a:ext cx="6276600" cy="33915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3"/>
          <p:cNvSpPr txBox="1"/>
          <p:nvPr/>
        </p:nvSpPr>
        <p:spPr>
          <a:xfrm>
            <a:off x="239600" y="910675"/>
            <a:ext cx="63807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file_path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"./openfoam/aneurysm_parabolicInlet_sol0.csv"</a:t>
            </a:r>
            <a:endParaRPr sz="1000" dirty="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os.path.exists(to_absolute_path(file_path)):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mapping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"Points:0"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"Points:1"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"y"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"Points:2"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"z"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"U:0"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"U:1"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"v"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"U:2"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openfoam_var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csv_to_dict(to_absolute_path(file_path), mapping)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openfoam_invar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key: value </a:t>
            </a:r>
            <a:r>
              <a:rPr lang="zh-TW" sz="1000" dirty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key, value </a:t>
            </a:r>
            <a:r>
              <a:rPr lang="zh-TW" sz="1000" dirty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openfoam_var.items() </a:t>
            </a:r>
            <a:r>
              <a:rPr lang="zh-TW" sz="1000" dirty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key 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"y"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"z"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openfoam_invar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normalize_invar(openfoam_invar, center, scale,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dims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openfoam_outvar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key: value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zh-TW" sz="1000" dirty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key, value </a:t>
            </a:r>
            <a:r>
              <a:rPr lang="zh-TW" sz="1000" dirty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openfoam_var.items()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zh-TW" sz="1000" dirty="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key 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"v"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43"/>
          <p:cNvSpPr/>
          <p:nvPr/>
        </p:nvSpPr>
        <p:spPr>
          <a:xfrm>
            <a:off x="283075" y="990775"/>
            <a:ext cx="6137100" cy="1874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43"/>
          <p:cNvSpPr txBox="1"/>
          <p:nvPr/>
        </p:nvSpPr>
        <p:spPr>
          <a:xfrm>
            <a:off x="6543000" y="1712575"/>
            <a:ext cx="2601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Load ground truth dataset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218758B-B2CA-BFE7-88D8-82E20B436EF3}"/>
              </a:ext>
            </a:extLst>
          </p:cNvPr>
          <p:cNvSpPr txBox="1"/>
          <p:nvPr/>
        </p:nvSpPr>
        <p:spPr>
          <a:xfrm>
            <a:off x="1065625" y="426107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aneurysm.py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Adding Validators and Monitors</a:t>
            </a:r>
            <a:endParaRPr sz="2800" b="1"/>
          </a:p>
        </p:txBody>
      </p:sp>
      <p:sp>
        <p:nvSpPr>
          <p:cNvPr id="382" name="Google Shape;38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39</a:t>
            </a:fld>
            <a:endParaRPr/>
          </a:p>
        </p:txBody>
      </p:sp>
      <p:sp>
        <p:nvSpPr>
          <p:cNvPr id="383" name="Google Shape;383;p44"/>
          <p:cNvSpPr/>
          <p:nvPr/>
        </p:nvSpPr>
        <p:spPr>
          <a:xfrm>
            <a:off x="191525" y="910675"/>
            <a:ext cx="6276600" cy="33915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4"/>
          <p:cNvSpPr txBox="1"/>
          <p:nvPr/>
        </p:nvSpPr>
        <p:spPr>
          <a:xfrm>
            <a:off x="239600" y="910675"/>
            <a:ext cx="63807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file_path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"./openfoam/aneurysm_parabolicInlet_sol0.csv"</a:t>
            </a:r>
            <a:endParaRPr sz="10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os.path.exists(to_absolute_path(file_path)):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mapping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"Points:0"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"Points:1"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"y"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"Points:2"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"z"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"U:0"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"U:1"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"v"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"U:2"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openfoam_var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csv_to_dict(to_absolute_path(file_path), mapping)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openfoam_invar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key: value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key, value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openfoam_var.items()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key 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"x"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"y"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"z"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openfoam_invar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normalize_invar(openfoam_invar, center, scale, </a:t>
            </a:r>
            <a:r>
              <a:rPr lang="zh-TW" sz="100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dims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openfoam_outvar </a:t>
            </a:r>
            <a:r>
              <a:rPr lang="zh-TW" sz="100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key: value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key, value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openfoam_var.items()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key 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"u"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"v"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"w"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"p"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44"/>
          <p:cNvSpPr/>
          <p:nvPr/>
        </p:nvSpPr>
        <p:spPr>
          <a:xfrm>
            <a:off x="275075" y="2841475"/>
            <a:ext cx="6145200" cy="1401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4"/>
          <p:cNvSpPr txBox="1"/>
          <p:nvPr/>
        </p:nvSpPr>
        <p:spPr>
          <a:xfrm>
            <a:off x="6502925" y="3203875"/>
            <a:ext cx="2641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solidFill>
                  <a:srgbClr val="FF0000"/>
                </a:solidFill>
              </a:rPr>
              <a:t>Normalize dataset and setup invar, outvar</a:t>
            </a:r>
            <a:endParaRPr sz="1600" dirty="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15A06E4-2E93-3857-7D4A-F0F9CF6B0705}"/>
              </a:ext>
            </a:extLst>
          </p:cNvPr>
          <p:cNvSpPr txBox="1"/>
          <p:nvPr/>
        </p:nvSpPr>
        <p:spPr>
          <a:xfrm>
            <a:off x="1065625" y="426107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aneurysm.py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300" y="131849"/>
            <a:ext cx="2996200" cy="48087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Introduction</a:t>
            </a:r>
            <a:endParaRPr sz="2800" b="1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191524" y="943375"/>
            <a:ext cx="5936803" cy="3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Import an STL file</a:t>
            </a:r>
            <a:r>
              <a:rPr lang="en-US" altLang="zh-TW" sz="1800" dirty="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Use PhysicsNeMo Sym’ SDF library to sample points on </a:t>
            </a:r>
            <a:r>
              <a:rPr lang="zh-TW" sz="1800" b="1" dirty="0">
                <a:solidFill>
                  <a:schemeClr val="dk1"/>
                </a:solidFill>
              </a:rPr>
              <a:t>surface</a:t>
            </a:r>
            <a:r>
              <a:rPr lang="zh-TW" sz="1800" dirty="0">
                <a:solidFill>
                  <a:schemeClr val="dk1"/>
                </a:solidFill>
              </a:rPr>
              <a:t> and </a:t>
            </a:r>
            <a:r>
              <a:rPr lang="zh-TW" sz="1800" b="1" dirty="0">
                <a:solidFill>
                  <a:schemeClr val="dk1"/>
                </a:solidFill>
              </a:rPr>
              <a:t>interior</a:t>
            </a:r>
            <a:r>
              <a:rPr lang="en-US" altLang="zh-TW" sz="1800" b="1" dirty="0">
                <a:solidFill>
                  <a:schemeClr val="dk1"/>
                </a:solidFill>
              </a:rPr>
              <a:t>.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Train the PINNs to predict flow</a:t>
            </a:r>
            <a:r>
              <a:rPr lang="en-US" altLang="zh-TW" sz="1800" dirty="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Adding Validators and Monitors</a:t>
            </a:r>
            <a:endParaRPr sz="2800" b="1"/>
          </a:p>
        </p:txBody>
      </p:sp>
      <p:sp>
        <p:nvSpPr>
          <p:cNvPr id="392" name="Google Shape;392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40</a:t>
            </a:fld>
            <a:endParaRPr/>
          </a:p>
        </p:txBody>
      </p:sp>
      <p:sp>
        <p:nvSpPr>
          <p:cNvPr id="393" name="Google Shape;393;p45"/>
          <p:cNvSpPr/>
          <p:nvPr/>
        </p:nvSpPr>
        <p:spPr>
          <a:xfrm>
            <a:off x="191525" y="910675"/>
            <a:ext cx="4746300" cy="35571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45"/>
          <p:cNvSpPr txBox="1"/>
          <p:nvPr/>
        </p:nvSpPr>
        <p:spPr>
          <a:xfrm>
            <a:off x="239600" y="910675"/>
            <a:ext cx="46983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openfoam_validator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PointwiseValidator(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nodes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nodes,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invar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openfoam_invar,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true_outvar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openfoam_outvar,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4096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domain.add_validator(openfoam_validator)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add pressure monitor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pressure_monitor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PointwiseMonitor(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inlet_mesh.sample_boundary(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output_names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metrics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"pressure_drop"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lambda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torch.mean(var[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])},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nodes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nodes,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domain.add_monitor(pressure_monitor)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make solver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slv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Solver(cfg, domain)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start solver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slv.solve()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5" name="Google Shape;395;p45"/>
          <p:cNvSpPr/>
          <p:nvPr/>
        </p:nvSpPr>
        <p:spPr>
          <a:xfrm>
            <a:off x="239600" y="942700"/>
            <a:ext cx="4645500" cy="1201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5"/>
          <p:cNvSpPr txBox="1"/>
          <p:nvPr/>
        </p:nvSpPr>
        <p:spPr>
          <a:xfrm>
            <a:off x="5132950" y="1205050"/>
            <a:ext cx="380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Setup validator to compare the result with ground truth data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2A33E99-672E-9670-0C82-6E86892018B3}"/>
              </a:ext>
            </a:extLst>
          </p:cNvPr>
          <p:cNvSpPr txBox="1"/>
          <p:nvPr/>
        </p:nvSpPr>
        <p:spPr>
          <a:xfrm>
            <a:off x="302750" y="442667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aneurysm.py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Adding Validators and Monitors</a:t>
            </a:r>
            <a:endParaRPr sz="2800" b="1"/>
          </a:p>
        </p:txBody>
      </p:sp>
      <p:sp>
        <p:nvSpPr>
          <p:cNvPr id="402" name="Google Shape;402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41</a:t>
            </a:fld>
            <a:endParaRPr/>
          </a:p>
        </p:txBody>
      </p:sp>
      <p:sp>
        <p:nvSpPr>
          <p:cNvPr id="403" name="Google Shape;403;p46"/>
          <p:cNvSpPr/>
          <p:nvPr/>
        </p:nvSpPr>
        <p:spPr>
          <a:xfrm>
            <a:off x="191525" y="910675"/>
            <a:ext cx="4746300" cy="35571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6"/>
          <p:cNvSpPr txBox="1"/>
          <p:nvPr/>
        </p:nvSpPr>
        <p:spPr>
          <a:xfrm>
            <a:off x="239600" y="910675"/>
            <a:ext cx="46983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openfoam_validator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PointwiseValidator(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nodes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nodes,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invar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openfoam_invar,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true_outvar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openfoam_outvar,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4096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domain.add_validator(openfoam_validator)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add pressure monitor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pressure_monitor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PointwiseMonitor(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inlet_mesh.sample_boundary(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output_names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metrics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"pressure_drop"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lambda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torch.mean(var[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"p"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])},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zh-TW" sz="1000" dirty="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nodes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nodes,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domain.add_monitor(pressure_monitor)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make solver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slv </a:t>
            </a:r>
            <a:r>
              <a:rPr lang="zh-TW" sz="1000" dirty="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Solver(cfg, domain)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 start solver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slv.solve()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46"/>
          <p:cNvSpPr/>
          <p:nvPr/>
        </p:nvSpPr>
        <p:spPr>
          <a:xfrm>
            <a:off x="241925" y="2192525"/>
            <a:ext cx="4645500" cy="1313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6"/>
          <p:cNvSpPr txBox="1"/>
          <p:nvPr/>
        </p:nvSpPr>
        <p:spPr>
          <a:xfrm>
            <a:off x="5092875" y="2387675"/>
            <a:ext cx="3778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Setup monitor to randomly sample 16 points on inlet mesh and then trace pressure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E24F02D-9BD0-8610-0B8B-17A70227CF6C}"/>
              </a:ext>
            </a:extLst>
          </p:cNvPr>
          <p:cNvSpPr txBox="1"/>
          <p:nvPr/>
        </p:nvSpPr>
        <p:spPr>
          <a:xfrm>
            <a:off x="302750" y="442667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aneurysm.py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7"/>
          <p:cNvSpPr txBox="1">
            <a:spLocks noGrp="1"/>
          </p:cNvSpPr>
          <p:nvPr>
            <p:ph type="ctrTitle"/>
          </p:nvPr>
        </p:nvSpPr>
        <p:spPr>
          <a:xfrm>
            <a:off x="186493" y="2209528"/>
            <a:ext cx="67005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TW" sz="5000"/>
              <a:t>Training Model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8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/>
              <a:t>Training Mode</a:t>
            </a:r>
            <a:r>
              <a:rPr lang="en-US" altLang="zh-TW" sz="2800" b="1" dirty="0"/>
              <a:t>l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417" name="Google Shape;41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43</a:t>
            </a:fld>
            <a:endParaRPr/>
          </a:p>
        </p:txBody>
      </p:sp>
      <p:sp>
        <p:nvSpPr>
          <p:cNvPr id="418" name="Google Shape;418;p48"/>
          <p:cNvSpPr/>
          <p:nvPr/>
        </p:nvSpPr>
        <p:spPr>
          <a:xfrm>
            <a:off x="191525" y="910675"/>
            <a:ext cx="2647200" cy="38376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8"/>
          <p:cNvSpPr txBox="1"/>
          <p:nvPr/>
        </p:nvSpPr>
        <p:spPr>
          <a:xfrm>
            <a:off x="239600" y="910675"/>
            <a:ext cx="4698300" cy="4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defaults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: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-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physicsnemo_default</a:t>
            </a:r>
            <a:endParaRPr sz="10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- 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arch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-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fully_connected</a:t>
            </a:r>
            <a:endParaRPr sz="10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- 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scheduler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tf_exponential_lr</a:t>
            </a:r>
            <a:endParaRPr sz="10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- 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optimizer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adam</a:t>
            </a:r>
            <a:endParaRPr sz="10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- 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loss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endParaRPr sz="10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- </a:t>
            </a:r>
            <a:r>
              <a:rPr lang="zh-TW" sz="100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_self_</a:t>
            </a:r>
            <a:endParaRPr sz="100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scheduler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decay_rate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0.95</a:t>
            </a:r>
            <a:endParaRPr sz="10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decay_steps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15000</a:t>
            </a:r>
            <a:endParaRPr sz="10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rec_results_freq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10000</a:t>
            </a:r>
            <a:endParaRPr sz="10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rec_constraint_freq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50000</a:t>
            </a:r>
            <a:endParaRPr sz="10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max_steps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1500000</a:t>
            </a:r>
            <a:endParaRPr sz="100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inlet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512</a:t>
            </a:r>
            <a:endParaRPr sz="10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outlet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512</a:t>
            </a:r>
            <a:endParaRPr sz="10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no_slip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2048</a:t>
            </a:r>
            <a:endParaRPr sz="10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interior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4096</a:t>
            </a:r>
            <a:endParaRPr sz="10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zh-TW" sz="10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integral_continuity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310</a:t>
            </a:r>
            <a:endParaRPr sz="100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0" name="Google Shape;420;p48"/>
          <p:cNvSpPr txBox="1"/>
          <p:nvPr/>
        </p:nvSpPr>
        <p:spPr>
          <a:xfrm>
            <a:off x="3025625" y="3924325"/>
            <a:ext cx="385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Start training: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99999"/>
                </a:solidFill>
              </a:rPr>
              <a:t>$python aneurysm.py </a:t>
            </a:r>
            <a:r>
              <a:rPr lang="zh-TW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1" name="Google Shape;421;p48"/>
          <p:cNvSpPr txBox="1"/>
          <p:nvPr/>
        </p:nvSpPr>
        <p:spPr>
          <a:xfrm>
            <a:off x="3025625" y="910675"/>
            <a:ext cx="5995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FF0000"/>
                </a:solidFill>
              </a:rPr>
              <a:t>After 50,000 steps, the time per 100 steps increased from under 1 minute to over 10 minutes.The issue was resolved after removing rec_constraint_freq setting. 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422" name="Google Shape;422;p48"/>
          <p:cNvSpPr/>
          <p:nvPr/>
        </p:nvSpPr>
        <p:spPr>
          <a:xfrm>
            <a:off x="235000" y="3290300"/>
            <a:ext cx="2403600" cy="160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2A8A7DF-B1D7-B48C-B579-BEE529636360}"/>
              </a:ext>
            </a:extLst>
          </p:cNvPr>
          <p:cNvSpPr txBox="1"/>
          <p:nvPr/>
        </p:nvSpPr>
        <p:spPr>
          <a:xfrm>
            <a:off x="458027" y="4718263"/>
            <a:ext cx="21141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 err="1">
                <a:solidFill>
                  <a:schemeClr val="dk1"/>
                </a:solidFill>
              </a:rPr>
              <a:t>config.yaml</a:t>
            </a:r>
            <a:endParaRPr lang="en-US" altLang="zh-TW" sz="16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9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Training Model</a:t>
            </a:r>
            <a:endParaRPr sz="2800" b="1"/>
          </a:p>
        </p:txBody>
      </p:sp>
      <p:sp>
        <p:nvSpPr>
          <p:cNvPr id="428" name="Google Shape;42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44</a:t>
            </a:fld>
            <a:endParaRPr/>
          </a:p>
        </p:txBody>
      </p:sp>
      <p:sp>
        <p:nvSpPr>
          <p:cNvPr id="429" name="Google Shape;429;p49"/>
          <p:cNvSpPr/>
          <p:nvPr/>
        </p:nvSpPr>
        <p:spPr>
          <a:xfrm>
            <a:off x="191525" y="910675"/>
            <a:ext cx="2631300" cy="38376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9"/>
          <p:cNvSpPr txBox="1"/>
          <p:nvPr/>
        </p:nvSpPr>
        <p:spPr>
          <a:xfrm>
            <a:off x="239600" y="910675"/>
            <a:ext cx="4698300" cy="4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defaults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: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-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physicsnemo_default</a:t>
            </a:r>
            <a:endParaRPr sz="1000" dirty="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- 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arch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  -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fully_connected</a:t>
            </a:r>
            <a:endParaRPr sz="1000" dirty="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- 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scheduler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tf_exponential_lr</a:t>
            </a:r>
            <a:endParaRPr sz="1000" dirty="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- 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optimizer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adam</a:t>
            </a:r>
            <a:endParaRPr sz="1000" dirty="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- 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loss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sum</a:t>
            </a:r>
            <a:endParaRPr sz="1000" dirty="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- </a:t>
            </a:r>
            <a:r>
              <a:rPr lang="zh-TW" sz="1000" dirty="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_self_</a:t>
            </a:r>
            <a:endParaRPr sz="1000" dirty="0">
              <a:solidFill>
                <a:srgbClr val="CE917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scheduler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decay_rate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0.95</a:t>
            </a:r>
            <a:endParaRPr sz="1000" dirty="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decay_steps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15000</a:t>
            </a:r>
            <a:endParaRPr sz="1000" dirty="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rec_results_freq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10000</a:t>
            </a:r>
            <a:endParaRPr sz="1000" dirty="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rec_constraint_freq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50000</a:t>
            </a:r>
            <a:endParaRPr sz="1000" dirty="0">
              <a:solidFill>
                <a:srgbClr val="B5CEA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max_steps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1500000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 dirty="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inlet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#1100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outlet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#650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no_slip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2048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#5200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interior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4096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#6000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zh-TW" sz="1000" dirty="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integral_continuity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zh-TW" sz="1000" dirty="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310</a:t>
            </a:r>
            <a:r>
              <a:rPr lang="zh-TW" sz="1000" dirty="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TW" sz="1000" dirty="0">
                <a:solidFill>
                  <a:srgbClr val="6A9955"/>
                </a:solidFill>
                <a:latin typeface="Consolas"/>
                <a:ea typeface="Consolas"/>
                <a:cs typeface="Consolas"/>
                <a:sym typeface="Consolas"/>
              </a:rPr>
              <a:t>#310</a:t>
            </a:r>
            <a:endParaRPr sz="1000" dirty="0">
              <a:solidFill>
                <a:srgbClr val="6A99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569CD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49"/>
          <p:cNvSpPr/>
          <p:nvPr/>
        </p:nvSpPr>
        <p:spPr>
          <a:xfrm>
            <a:off x="235000" y="3722750"/>
            <a:ext cx="2403600" cy="9855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9"/>
          <p:cNvSpPr txBox="1"/>
          <p:nvPr/>
        </p:nvSpPr>
        <p:spPr>
          <a:xfrm>
            <a:off x="3025625" y="3924325"/>
            <a:ext cx="385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Start training: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99999"/>
                </a:solidFill>
              </a:rPr>
              <a:t>$python aneurysm.py </a:t>
            </a:r>
            <a:r>
              <a:rPr lang="zh-TW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33" name="Google Shape;433;p49"/>
          <p:cNvSpPr txBox="1"/>
          <p:nvPr/>
        </p:nvSpPr>
        <p:spPr>
          <a:xfrm>
            <a:off x="3025625" y="910675"/>
            <a:ext cx="6118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The batch_size settings define how many points are sampled for each constraint, and adjust the size to a smaller value can speed up model training.</a:t>
            </a:r>
            <a:endParaRPr sz="2100">
              <a:solidFill>
                <a:srgbClr val="E8EAED"/>
              </a:solidFill>
              <a:highlight>
                <a:srgbClr val="303134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D2A397-CE4B-30D1-CEC0-265D9F97BCA8}"/>
              </a:ext>
            </a:extLst>
          </p:cNvPr>
          <p:cNvSpPr txBox="1"/>
          <p:nvPr/>
        </p:nvSpPr>
        <p:spPr>
          <a:xfrm>
            <a:off x="458027" y="4718263"/>
            <a:ext cx="21141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 err="1">
                <a:solidFill>
                  <a:schemeClr val="dk1"/>
                </a:solidFill>
              </a:rPr>
              <a:t>config.yaml</a:t>
            </a:r>
            <a:endParaRPr lang="en-US" altLang="zh-TW" sz="16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0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800" b="1"/>
              <a:t>Experiment</a:t>
            </a:r>
            <a:endParaRPr sz="2800" b="1"/>
          </a:p>
        </p:txBody>
      </p:sp>
      <p:sp>
        <p:nvSpPr>
          <p:cNvPr id="439" name="Google Shape;439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45</a:t>
            </a:fld>
            <a:endParaRPr/>
          </a:p>
        </p:txBody>
      </p:sp>
      <p:graphicFrame>
        <p:nvGraphicFramePr>
          <p:cNvPr id="440" name="Google Shape;440;p50"/>
          <p:cNvGraphicFramePr/>
          <p:nvPr>
            <p:extLst>
              <p:ext uri="{D42A27DB-BD31-4B8C-83A1-F6EECF244321}">
                <p14:modId xmlns:p14="http://schemas.microsoft.com/office/powerpoint/2010/main" val="1654759105"/>
              </p:ext>
            </p:extLst>
          </p:nvPr>
        </p:nvGraphicFramePr>
        <p:xfrm>
          <a:off x="1316563" y="1611863"/>
          <a:ext cx="6510850" cy="2378875"/>
        </p:xfrm>
        <a:graphic>
          <a:graphicData uri="http://schemas.openxmlformats.org/drawingml/2006/table">
            <a:tbl>
              <a:tblPr>
                <a:noFill/>
                <a:tableStyleId>{A64AD18F-2643-4A75-88F7-6838C64B82B0}</a:tableStyleId>
              </a:tblPr>
              <a:tblGrid>
                <a:gridCol w="210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/>
                        <a:t>aneurysm.py</a:t>
                      </a:r>
                      <a:endParaRPr sz="1800" b="1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/>
                        <a:t>CPU</a:t>
                      </a:r>
                      <a:endParaRPr sz="18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/>
                        <a:t>Intel Ultra 7 265F</a:t>
                      </a:r>
                      <a:endParaRPr sz="1800" b="1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/>
                        <a:t>GPU</a:t>
                      </a:r>
                      <a:endParaRPr sz="1800" b="1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/>
                        <a:t>RTX 5070</a:t>
                      </a:r>
                      <a:endParaRPr sz="1800" b="1" dirty="0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/>
                        <a:t>Max_step</a:t>
                      </a:r>
                      <a:endParaRPr sz="1800" b="1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/>
                        <a:t>1,500,000</a:t>
                      </a:r>
                      <a:endParaRPr sz="18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>
                          <a:solidFill>
                            <a:schemeClr val="dk1"/>
                          </a:solidFill>
                        </a:rPr>
                        <a:t>Time</a:t>
                      </a:r>
                      <a:endParaRPr sz="18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/>
                        <a:t>3 day 7 hr</a:t>
                      </a:r>
                      <a:endParaRPr sz="1800" b="1" dirty="0"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1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Post Processing (Train) </a:t>
            </a:r>
            <a:endParaRPr sz="2800" b="1"/>
          </a:p>
        </p:txBody>
      </p:sp>
      <p:sp>
        <p:nvSpPr>
          <p:cNvPr id="446" name="Google Shape;446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46</a:t>
            </a:fld>
            <a:endParaRPr/>
          </a:p>
        </p:txBody>
      </p:sp>
      <p:pic>
        <p:nvPicPr>
          <p:cNvPr id="447" name="Google Shape;4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75" y="734425"/>
            <a:ext cx="2430681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025" y="734425"/>
            <a:ext cx="2493309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463" y="3037775"/>
            <a:ext cx="2443094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3034" y="3037775"/>
            <a:ext cx="2455287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1"/>
          <p:cNvSpPr txBox="1"/>
          <p:nvPr/>
        </p:nvSpPr>
        <p:spPr>
          <a:xfrm>
            <a:off x="587525" y="2436325"/>
            <a:ext cx="205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accent2"/>
                </a:solidFill>
                <a:highlight>
                  <a:srgbClr val="FFFFFF"/>
                </a:highlight>
              </a:rPr>
              <a:t>loss_continuity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452" name="Google Shape;452;p51"/>
          <p:cNvSpPr txBox="1"/>
          <p:nvPr/>
        </p:nvSpPr>
        <p:spPr>
          <a:xfrm>
            <a:off x="4450225" y="2436325"/>
            <a:ext cx="205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accent2"/>
                </a:solidFill>
                <a:highlight>
                  <a:srgbClr val="FFFFFF"/>
                </a:highlight>
              </a:rPr>
              <a:t>loss_momentum_x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453" name="Google Shape;453;p51"/>
          <p:cNvSpPr txBox="1"/>
          <p:nvPr/>
        </p:nvSpPr>
        <p:spPr>
          <a:xfrm>
            <a:off x="587525" y="4663225"/>
            <a:ext cx="205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accent2"/>
                </a:solidFill>
                <a:highlight>
                  <a:srgbClr val="FFFFFF"/>
                </a:highlight>
              </a:rPr>
              <a:t>loss_momentum_y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454" name="Google Shape;454;p51"/>
          <p:cNvSpPr txBox="1"/>
          <p:nvPr/>
        </p:nvSpPr>
        <p:spPr>
          <a:xfrm>
            <a:off x="4450225" y="4663225"/>
            <a:ext cx="205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accent2"/>
                </a:solidFill>
                <a:highlight>
                  <a:srgbClr val="FFFFFF"/>
                </a:highlight>
              </a:rPr>
              <a:t>loss_momentum_z</a:t>
            </a:r>
            <a:endParaRPr sz="12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38" y="734425"/>
            <a:ext cx="2518472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2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Post Processing (Train)  </a:t>
            </a:r>
            <a:endParaRPr sz="2800" b="1"/>
          </a:p>
        </p:txBody>
      </p:sp>
      <p:sp>
        <p:nvSpPr>
          <p:cNvPr id="461" name="Google Shape;461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47</a:t>
            </a:fld>
            <a:endParaRPr/>
          </a:p>
        </p:txBody>
      </p:sp>
      <p:sp>
        <p:nvSpPr>
          <p:cNvPr id="462" name="Google Shape;462;p52"/>
          <p:cNvSpPr txBox="1"/>
          <p:nvPr/>
        </p:nvSpPr>
        <p:spPr>
          <a:xfrm>
            <a:off x="587525" y="2436325"/>
            <a:ext cx="205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accent2"/>
                </a:solidFill>
                <a:highlight>
                  <a:srgbClr val="FFFFFF"/>
                </a:highlight>
              </a:rPr>
              <a:t>loss_p</a:t>
            </a:r>
            <a:endParaRPr sz="1200" b="1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sp>
        <p:nvSpPr>
          <p:cNvPr id="463" name="Google Shape;463;p52"/>
          <p:cNvSpPr txBox="1"/>
          <p:nvPr/>
        </p:nvSpPr>
        <p:spPr>
          <a:xfrm>
            <a:off x="4450225" y="2436325"/>
            <a:ext cx="205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 b="1">
                <a:solidFill>
                  <a:schemeClr val="accent2"/>
                </a:solidFill>
                <a:highlight>
                  <a:schemeClr val="lt1"/>
                </a:highlight>
              </a:rPr>
              <a:t>loss_u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464" name="Google Shape;464;p52"/>
          <p:cNvSpPr txBox="1"/>
          <p:nvPr/>
        </p:nvSpPr>
        <p:spPr>
          <a:xfrm>
            <a:off x="587525" y="4663225"/>
            <a:ext cx="205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 b="1">
                <a:solidFill>
                  <a:schemeClr val="accent2"/>
                </a:solidFill>
                <a:highlight>
                  <a:schemeClr val="lt1"/>
                </a:highlight>
              </a:rPr>
              <a:t>loss_v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465" name="Google Shape;465;p52"/>
          <p:cNvSpPr txBox="1"/>
          <p:nvPr/>
        </p:nvSpPr>
        <p:spPr>
          <a:xfrm>
            <a:off x="4450225" y="4663225"/>
            <a:ext cx="205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 b="1">
                <a:solidFill>
                  <a:schemeClr val="accent2"/>
                </a:solidFill>
                <a:highlight>
                  <a:schemeClr val="lt1"/>
                </a:highlight>
              </a:rPr>
              <a:t>loss_w</a:t>
            </a:r>
            <a:endParaRPr sz="1200" b="1">
              <a:solidFill>
                <a:schemeClr val="dk2"/>
              </a:solidFill>
            </a:endParaRPr>
          </a:p>
        </p:txBody>
      </p:sp>
      <p:pic>
        <p:nvPicPr>
          <p:cNvPr id="466" name="Google Shape;46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1863" y="734425"/>
            <a:ext cx="2395616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800" y="3037775"/>
            <a:ext cx="2424333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1875" y="3037775"/>
            <a:ext cx="2455591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3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Post Processing (Train)  </a:t>
            </a:r>
            <a:endParaRPr sz="2800" b="1"/>
          </a:p>
        </p:txBody>
      </p:sp>
      <p:sp>
        <p:nvSpPr>
          <p:cNvPr id="474" name="Google Shape;47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48</a:t>
            </a:fld>
            <a:endParaRPr/>
          </a:p>
        </p:txBody>
      </p:sp>
      <p:pic>
        <p:nvPicPr>
          <p:cNvPr id="475" name="Google Shape;4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50" y="1298913"/>
            <a:ext cx="3877508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450" y="1298913"/>
            <a:ext cx="3874043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3"/>
          <p:cNvSpPr txBox="1"/>
          <p:nvPr/>
        </p:nvSpPr>
        <p:spPr>
          <a:xfrm>
            <a:off x="1121000" y="4062725"/>
            <a:ext cx="2230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chemeClr val="accent2"/>
                </a:solidFill>
                <a:highlight>
                  <a:srgbClr val="FFFFFF"/>
                </a:highlight>
              </a:rPr>
              <a:t>loss_normal_dot_vel</a:t>
            </a:r>
            <a:endParaRPr sz="1600" b="1" dirty="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  <p:sp>
        <p:nvSpPr>
          <p:cNvPr id="478" name="Google Shape;478;p53"/>
          <p:cNvSpPr txBox="1"/>
          <p:nvPr/>
        </p:nvSpPr>
        <p:spPr>
          <a:xfrm>
            <a:off x="5452375" y="4062725"/>
            <a:ext cx="2230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chemeClr val="accent2"/>
                </a:solidFill>
                <a:highlight>
                  <a:srgbClr val="FFFFFF"/>
                </a:highlight>
              </a:rPr>
              <a:t>loss_aggregated</a:t>
            </a:r>
            <a:endParaRPr sz="1600" b="1" dirty="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00" y="734425"/>
            <a:ext cx="2410334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4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Post Processing (Validators)  </a:t>
            </a:r>
            <a:endParaRPr sz="2800" b="1"/>
          </a:p>
        </p:txBody>
      </p:sp>
      <p:sp>
        <p:nvSpPr>
          <p:cNvPr id="485" name="Google Shape;48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49</a:t>
            </a:fld>
            <a:endParaRPr/>
          </a:p>
        </p:txBody>
      </p:sp>
      <p:pic>
        <p:nvPicPr>
          <p:cNvPr id="486" name="Google Shape;48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725" y="734425"/>
            <a:ext cx="2341875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763" y="3037775"/>
            <a:ext cx="2338461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9050" y="3037775"/>
            <a:ext cx="2401237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/>
          <p:cNvSpPr txBox="1"/>
          <p:nvPr/>
        </p:nvSpPr>
        <p:spPr>
          <a:xfrm>
            <a:off x="587525" y="4663225"/>
            <a:ext cx="205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 b="1">
                <a:solidFill>
                  <a:schemeClr val="accent2"/>
                </a:solidFill>
                <a:highlight>
                  <a:schemeClr val="lt1"/>
                </a:highlight>
              </a:rPr>
              <a:t>L2_error_v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490" name="Google Shape;490;p54"/>
          <p:cNvSpPr txBox="1"/>
          <p:nvPr/>
        </p:nvSpPr>
        <p:spPr>
          <a:xfrm>
            <a:off x="4450225" y="4663225"/>
            <a:ext cx="205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 b="1">
                <a:solidFill>
                  <a:schemeClr val="accent2"/>
                </a:solidFill>
                <a:highlight>
                  <a:schemeClr val="lt1"/>
                </a:highlight>
              </a:rPr>
              <a:t>L2_error_w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491" name="Google Shape;491;p54"/>
          <p:cNvSpPr txBox="1"/>
          <p:nvPr/>
        </p:nvSpPr>
        <p:spPr>
          <a:xfrm>
            <a:off x="4450225" y="2436325"/>
            <a:ext cx="205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 b="1">
                <a:solidFill>
                  <a:schemeClr val="accent2"/>
                </a:solidFill>
                <a:highlight>
                  <a:schemeClr val="lt1"/>
                </a:highlight>
              </a:rPr>
              <a:t>L2_error_u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492" name="Google Shape;492;p54"/>
          <p:cNvSpPr txBox="1"/>
          <p:nvPr/>
        </p:nvSpPr>
        <p:spPr>
          <a:xfrm>
            <a:off x="587525" y="2436325"/>
            <a:ext cx="205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accent2"/>
                </a:solidFill>
                <a:highlight>
                  <a:srgbClr val="FFFFFF"/>
                </a:highlight>
              </a:rPr>
              <a:t>L2_error_p</a:t>
            </a:r>
            <a:endParaRPr sz="1200" b="1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Problem Description</a:t>
            </a:r>
            <a:endParaRPr sz="2800" b="1"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1"/>
          </p:nvPr>
        </p:nvSpPr>
        <p:spPr>
          <a:xfrm>
            <a:off x="191525" y="951400"/>
            <a:ext cx="4610100" cy="3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Predict its internal velocity distribution and pressure under given inlet conditions, fluid parameters, STL boundary and constraints.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675" y="782500"/>
            <a:ext cx="4137303" cy="3880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>
          <a:extLst>
            <a:ext uri="{FF2B5EF4-FFF2-40B4-BE49-F238E27FC236}">
              <a16:creationId xmlns:a16="http://schemas.microsoft.com/office/drawing/2014/main" id="{AA1D7269-AE5D-F7A0-5A57-DD29DEEF6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54">
            <a:extLst>
              <a:ext uri="{FF2B5EF4-FFF2-40B4-BE49-F238E27FC236}">
                <a16:creationId xmlns:a16="http://schemas.microsoft.com/office/drawing/2014/main" id="{0005BC3F-3B48-F257-9856-8243B5FD1A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00" y="734425"/>
            <a:ext cx="2410334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4">
            <a:extLst>
              <a:ext uri="{FF2B5EF4-FFF2-40B4-BE49-F238E27FC236}">
                <a16:creationId xmlns:a16="http://schemas.microsoft.com/office/drawing/2014/main" id="{0E057095-9AB7-5E63-C6CC-DB4F8A343D3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740366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/>
              <a:t>Post Processing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485" name="Google Shape;485;p54">
            <a:extLst>
              <a:ext uri="{FF2B5EF4-FFF2-40B4-BE49-F238E27FC236}">
                <a16:creationId xmlns:a16="http://schemas.microsoft.com/office/drawing/2014/main" id="{D691FD4D-75CF-DE06-5B2B-B1CC00DE91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50</a:t>
            </a:fld>
            <a:endParaRPr/>
          </a:p>
        </p:txBody>
      </p:sp>
      <p:pic>
        <p:nvPicPr>
          <p:cNvPr id="486" name="Google Shape;486;p54">
            <a:extLst>
              <a:ext uri="{FF2B5EF4-FFF2-40B4-BE49-F238E27FC236}">
                <a16:creationId xmlns:a16="http://schemas.microsoft.com/office/drawing/2014/main" id="{EA2E047C-ED4F-4B1A-3268-253AF3E2603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725" y="734425"/>
            <a:ext cx="2341875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4">
            <a:extLst>
              <a:ext uri="{FF2B5EF4-FFF2-40B4-BE49-F238E27FC236}">
                <a16:creationId xmlns:a16="http://schemas.microsoft.com/office/drawing/2014/main" id="{AA32D752-A039-740E-C983-97F93200DB5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763" y="3037775"/>
            <a:ext cx="2338461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4">
            <a:extLst>
              <a:ext uri="{FF2B5EF4-FFF2-40B4-BE49-F238E27FC236}">
                <a16:creationId xmlns:a16="http://schemas.microsoft.com/office/drawing/2014/main" id="{CFD0B767-F9BC-307A-8F7A-9EC42873446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9050" y="3037775"/>
            <a:ext cx="2401237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4">
            <a:extLst>
              <a:ext uri="{FF2B5EF4-FFF2-40B4-BE49-F238E27FC236}">
                <a16:creationId xmlns:a16="http://schemas.microsoft.com/office/drawing/2014/main" id="{208B13D0-56E7-C6D6-819E-CEBC88EE63D1}"/>
              </a:ext>
            </a:extLst>
          </p:cNvPr>
          <p:cNvSpPr txBox="1"/>
          <p:nvPr/>
        </p:nvSpPr>
        <p:spPr>
          <a:xfrm>
            <a:off x="587525" y="4663225"/>
            <a:ext cx="205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 b="1">
                <a:solidFill>
                  <a:schemeClr val="accent2"/>
                </a:solidFill>
                <a:highlight>
                  <a:schemeClr val="lt1"/>
                </a:highlight>
              </a:rPr>
              <a:t>L2_error_v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490" name="Google Shape;490;p54">
            <a:extLst>
              <a:ext uri="{FF2B5EF4-FFF2-40B4-BE49-F238E27FC236}">
                <a16:creationId xmlns:a16="http://schemas.microsoft.com/office/drawing/2014/main" id="{A2458281-A514-4994-C9B6-D98E4A281375}"/>
              </a:ext>
            </a:extLst>
          </p:cNvPr>
          <p:cNvSpPr txBox="1"/>
          <p:nvPr/>
        </p:nvSpPr>
        <p:spPr>
          <a:xfrm>
            <a:off x="4450225" y="4663225"/>
            <a:ext cx="205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 b="1">
                <a:solidFill>
                  <a:schemeClr val="accent2"/>
                </a:solidFill>
                <a:highlight>
                  <a:schemeClr val="lt1"/>
                </a:highlight>
              </a:rPr>
              <a:t>L2_error_w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491" name="Google Shape;491;p54">
            <a:extLst>
              <a:ext uri="{FF2B5EF4-FFF2-40B4-BE49-F238E27FC236}">
                <a16:creationId xmlns:a16="http://schemas.microsoft.com/office/drawing/2014/main" id="{76AA9617-6E8D-82C4-C605-E0BA94ED22B6}"/>
              </a:ext>
            </a:extLst>
          </p:cNvPr>
          <p:cNvSpPr txBox="1"/>
          <p:nvPr/>
        </p:nvSpPr>
        <p:spPr>
          <a:xfrm>
            <a:off x="4450225" y="2436325"/>
            <a:ext cx="205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 b="1">
                <a:solidFill>
                  <a:schemeClr val="accent2"/>
                </a:solidFill>
                <a:highlight>
                  <a:schemeClr val="lt1"/>
                </a:highlight>
              </a:rPr>
              <a:t>L2_error_u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492" name="Google Shape;492;p54">
            <a:extLst>
              <a:ext uri="{FF2B5EF4-FFF2-40B4-BE49-F238E27FC236}">
                <a16:creationId xmlns:a16="http://schemas.microsoft.com/office/drawing/2014/main" id="{F115E7A3-81E6-6B21-BCA8-0684586C5FFB}"/>
              </a:ext>
            </a:extLst>
          </p:cNvPr>
          <p:cNvSpPr txBox="1"/>
          <p:nvPr/>
        </p:nvSpPr>
        <p:spPr>
          <a:xfrm>
            <a:off x="587525" y="2436325"/>
            <a:ext cx="205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>
                <a:solidFill>
                  <a:schemeClr val="accent2"/>
                </a:solidFill>
                <a:highlight>
                  <a:srgbClr val="FFFFFF"/>
                </a:highlight>
              </a:rPr>
              <a:t>L2_error_p</a:t>
            </a:r>
            <a:endParaRPr sz="1200" b="1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97391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>
          <a:extLst>
            <a:ext uri="{FF2B5EF4-FFF2-40B4-BE49-F238E27FC236}">
              <a16:creationId xmlns:a16="http://schemas.microsoft.com/office/drawing/2014/main" id="{E8597B39-016E-3A04-5BE3-9ECBE0DF9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4">
            <a:extLst>
              <a:ext uri="{FF2B5EF4-FFF2-40B4-BE49-F238E27FC236}">
                <a16:creationId xmlns:a16="http://schemas.microsoft.com/office/drawing/2014/main" id="{E64D8B8F-4FA0-1F5E-2113-E6331EB491E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740366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/>
              <a:t>Post Processing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485" name="Google Shape;485;p54">
            <a:extLst>
              <a:ext uri="{FF2B5EF4-FFF2-40B4-BE49-F238E27FC236}">
                <a16:creationId xmlns:a16="http://schemas.microsoft.com/office/drawing/2014/main" id="{55433684-3BD5-9776-7B08-5C13CA7E96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51</a:t>
            </a:fld>
            <a:endParaRPr/>
          </a:p>
        </p:txBody>
      </p:sp>
      <p:graphicFrame>
        <p:nvGraphicFramePr>
          <p:cNvPr id="2" name="Google Shape;440;p50">
            <a:extLst>
              <a:ext uri="{FF2B5EF4-FFF2-40B4-BE49-F238E27FC236}">
                <a16:creationId xmlns:a16="http://schemas.microsoft.com/office/drawing/2014/main" id="{5FF1F361-A0BA-58CD-6514-61AEA2FE2F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1822809"/>
              </p:ext>
            </p:extLst>
          </p:nvPr>
        </p:nvGraphicFramePr>
        <p:xfrm>
          <a:off x="452583" y="1219318"/>
          <a:ext cx="8201888" cy="2854650"/>
        </p:xfrm>
        <a:graphic>
          <a:graphicData uri="http://schemas.openxmlformats.org/drawingml/2006/table">
            <a:tbl>
              <a:tblPr>
                <a:noFill/>
                <a:tableStyleId>{A64AD18F-2643-4A75-88F7-6838C64B82B0}</a:tableStyleId>
              </a:tblPr>
              <a:tblGrid>
                <a:gridCol w="1450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7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7945">
                  <a:extLst>
                    <a:ext uri="{9D8B030D-6E8A-4147-A177-3AD203B41FA5}">
                      <a16:colId xmlns:a16="http://schemas.microsoft.com/office/drawing/2014/main" val="740438436"/>
                    </a:ext>
                  </a:extLst>
                </a:gridCol>
                <a:gridCol w="1687945">
                  <a:extLst>
                    <a:ext uri="{9D8B030D-6E8A-4147-A177-3AD203B41FA5}">
                      <a16:colId xmlns:a16="http://schemas.microsoft.com/office/drawing/2014/main" val="2024005150"/>
                    </a:ext>
                  </a:extLst>
                </a:gridCol>
                <a:gridCol w="1687945">
                  <a:extLst>
                    <a:ext uri="{9D8B030D-6E8A-4147-A177-3AD203B41FA5}">
                      <a16:colId xmlns:a16="http://schemas.microsoft.com/office/drawing/2014/main" val="572182542"/>
                    </a:ext>
                  </a:extLst>
                </a:gridCol>
              </a:tblGrid>
              <a:tr h="475775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Inference time = 107.03 sec.</a:t>
                      </a:r>
                      <a:endParaRPr sz="1800" b="1"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1425" marR="91425" marT="91425" marB="91425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output</a:t>
                      </a:r>
                      <a:endParaRPr sz="1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L1</a:t>
                      </a:r>
                      <a:endParaRPr sz="1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L2</a:t>
                      </a:r>
                      <a:endParaRPr sz="1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MSE</a:t>
                      </a:r>
                      <a:endParaRPr sz="1800" b="1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RMSE</a:t>
                      </a:r>
                      <a:endParaRPr sz="1800" b="1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p</a:t>
                      </a:r>
                      <a:endParaRPr sz="1800" b="1" dirty="0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1.96e-1</a:t>
                      </a:r>
                      <a:endParaRPr sz="1800" b="1" dirty="0"/>
                    </a:p>
                  </a:txBody>
                  <a:tcPr marL="91425" marR="91425" marT="91425" marB="91425" anchor="ctr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4.61e-2</a:t>
                      </a:r>
                      <a:endParaRPr sz="1800" b="1" dirty="0"/>
                    </a:p>
                  </a:txBody>
                  <a:tcPr marL="91425" marR="91425" marT="91425" marB="91425" anchor="ctr"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4.61e-2</a:t>
                      </a:r>
                      <a:endParaRPr sz="1800" b="1" dirty="0"/>
                    </a:p>
                  </a:txBody>
                  <a:tcPr marL="91425" marR="91425" marT="91425" marB="91425" anchor="ctr"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2.15e-1</a:t>
                      </a:r>
                      <a:endParaRPr sz="1800" b="1" dirty="0"/>
                    </a:p>
                  </a:txBody>
                  <a:tcPr marL="91425" marR="91425" marT="91425" marB="91425" anchor="ctr"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u</a:t>
                      </a:r>
                      <a:endParaRPr sz="1800" b="1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dirty="0"/>
                        <a:t>8.97e-3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2.85e-4</a:t>
                      </a:r>
                      <a:endParaRPr sz="1800" b="1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2.85e-4</a:t>
                      </a:r>
                      <a:endParaRPr sz="1800" b="1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1.69e-2</a:t>
                      </a:r>
                      <a:endParaRPr sz="1800" b="1" dirty="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</a:rPr>
                        <a:t>v</a:t>
                      </a:r>
                      <a:endParaRPr sz="18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 9.64e-3</a:t>
                      </a:r>
                      <a:endParaRPr sz="1800" b="1" dirty="0"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3.73e-4</a:t>
                      </a:r>
                      <a:endParaRPr sz="1800" b="1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dirty="0"/>
                        <a:t>3.73e-4</a:t>
                      </a:r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800" b="1" dirty="0"/>
                        <a:t>9.64e-3</a:t>
                      </a:r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chemeClr val="dk1"/>
                          </a:solidFill>
                        </a:rPr>
                        <a:t>w</a:t>
                      </a:r>
                      <a:endParaRPr sz="18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1.10e-2</a:t>
                      </a:r>
                      <a:endParaRPr sz="1800" b="1" dirty="0"/>
                    </a:p>
                  </a:txBody>
                  <a:tcPr marL="91425" marR="91425" marT="91425" marB="91425" anchor="ctr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4.55e-4</a:t>
                      </a:r>
                      <a:endParaRPr sz="1800" b="1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4.55e-4</a:t>
                      </a:r>
                      <a:endParaRPr sz="1800" b="1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/>
                        <a:t>2.13e-2</a:t>
                      </a:r>
                      <a:endParaRPr sz="1800" b="1" dirty="0"/>
                    </a:p>
                  </a:txBody>
                  <a:tcPr marL="91425" marR="91425" marT="91425" marB="91425"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65789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8717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5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Post Processing (Monitor)</a:t>
            </a:r>
            <a:endParaRPr sz="2800" b="1"/>
          </a:p>
        </p:txBody>
      </p:sp>
      <p:sp>
        <p:nvSpPr>
          <p:cNvPr id="498" name="Google Shape;498;p55"/>
          <p:cNvSpPr txBox="1">
            <a:spLocks noGrp="1"/>
          </p:cNvSpPr>
          <p:nvPr>
            <p:ph type="subTitle" idx="1"/>
          </p:nvPr>
        </p:nvSpPr>
        <p:spPr>
          <a:xfrm>
            <a:off x="191525" y="943375"/>
            <a:ext cx="4257600" cy="3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Monitor those randomly sample 16 points on inlet mesh and then trace pressure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499" name="Google Shape;499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52</a:t>
            </a:fld>
            <a:endParaRPr/>
          </a:p>
        </p:txBody>
      </p:sp>
      <p:pic>
        <p:nvPicPr>
          <p:cNvPr id="500" name="Google Shape;5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725" y="1007450"/>
            <a:ext cx="3818699" cy="29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6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Pressure Posting</a:t>
            </a:r>
            <a:endParaRPr sz="2800" b="1"/>
          </a:p>
        </p:txBody>
      </p:sp>
      <p:sp>
        <p:nvSpPr>
          <p:cNvPr id="506" name="Google Shape;506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53</a:t>
            </a:fld>
            <a:endParaRPr/>
          </a:p>
        </p:txBody>
      </p:sp>
      <p:pic>
        <p:nvPicPr>
          <p:cNvPr id="507" name="Google Shape;507;p56"/>
          <p:cNvPicPr preferRelativeResize="0"/>
          <p:nvPr/>
        </p:nvPicPr>
        <p:blipFill rotWithShape="1">
          <a:blip r:embed="rId3">
            <a:alphaModFix/>
          </a:blip>
          <a:srcRect l="37432" t="19941" r="30127" b="17644"/>
          <a:stretch/>
        </p:blipFill>
        <p:spPr>
          <a:xfrm>
            <a:off x="191525" y="1215075"/>
            <a:ext cx="2701624" cy="2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6"/>
          <p:cNvPicPr preferRelativeResize="0"/>
          <p:nvPr/>
        </p:nvPicPr>
        <p:blipFill rotWithShape="1">
          <a:blip r:embed="rId4">
            <a:alphaModFix/>
          </a:blip>
          <a:srcRect l="36656" t="20958" r="28992" b="17597"/>
          <a:stretch/>
        </p:blipFill>
        <p:spPr>
          <a:xfrm>
            <a:off x="3021077" y="1215075"/>
            <a:ext cx="2906209" cy="2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6"/>
          <p:cNvPicPr preferRelativeResize="0"/>
          <p:nvPr/>
        </p:nvPicPr>
        <p:blipFill rotWithShape="1">
          <a:blip r:embed="rId5">
            <a:alphaModFix/>
          </a:blip>
          <a:srcRect l="37284" t="22214" r="30492" b="18592"/>
          <a:stretch/>
        </p:blipFill>
        <p:spPr>
          <a:xfrm>
            <a:off x="6055200" y="1215075"/>
            <a:ext cx="2829737" cy="29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6"/>
          <p:cNvSpPr txBox="1"/>
          <p:nvPr/>
        </p:nvSpPr>
        <p:spPr>
          <a:xfrm>
            <a:off x="623738" y="4179400"/>
            <a:ext cx="183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 dirty="0">
                <a:solidFill>
                  <a:schemeClr val="dk1"/>
                </a:solidFill>
              </a:rPr>
              <a:t>Nemo: p</a:t>
            </a:r>
            <a:endParaRPr sz="1600" b="1" dirty="0">
              <a:solidFill>
                <a:schemeClr val="dk1"/>
              </a:solidFill>
            </a:endParaRPr>
          </a:p>
        </p:txBody>
      </p:sp>
      <p:sp>
        <p:nvSpPr>
          <p:cNvPr id="511" name="Google Shape;511;p56"/>
          <p:cNvSpPr txBox="1"/>
          <p:nvPr/>
        </p:nvSpPr>
        <p:spPr>
          <a:xfrm>
            <a:off x="3653388" y="4179400"/>
            <a:ext cx="183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dk1"/>
                </a:solidFill>
              </a:rPr>
              <a:t>OpenFOAM: p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512" name="Google Shape;512;p56"/>
          <p:cNvSpPr txBox="1"/>
          <p:nvPr/>
        </p:nvSpPr>
        <p:spPr>
          <a:xfrm>
            <a:off x="6551451" y="4179400"/>
            <a:ext cx="183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chemeClr val="dk1"/>
                </a:solidFill>
              </a:rPr>
              <a:t>Error: p</a:t>
            </a:r>
            <a:endParaRPr sz="1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8167384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/>
              <a:t>Velocity Posting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519" name="Google Shape;519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54</a:t>
            </a:fld>
            <a:endParaRPr/>
          </a:p>
        </p:txBody>
      </p:sp>
      <p:pic>
        <p:nvPicPr>
          <p:cNvPr id="8" name="圖片 7" descr="一張含有 薩克斯風, 藝術, 夜晚 的圖片&#10;&#10;AI 產生的內容可能不正確。">
            <a:extLst>
              <a:ext uri="{FF2B5EF4-FFF2-40B4-BE49-F238E27FC236}">
                <a16:creationId xmlns:a16="http://schemas.microsoft.com/office/drawing/2014/main" id="{E880FD1D-5A63-8E57-C0EE-E2DDD7154A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944" t="6269" r="33051" b="4568"/>
          <a:stretch>
            <a:fillRect/>
          </a:stretch>
        </p:blipFill>
        <p:spPr>
          <a:xfrm>
            <a:off x="2943033" y="899342"/>
            <a:ext cx="3035431" cy="3507691"/>
          </a:xfrm>
          <a:prstGeom prst="rect">
            <a:avLst/>
          </a:prstGeom>
        </p:spPr>
      </p:pic>
      <p:pic>
        <p:nvPicPr>
          <p:cNvPr id="10" name="圖片 9" descr="一張含有 無脊椎動物 的圖片&#10;&#10;AI 產生的內容可能不正確。">
            <a:extLst>
              <a:ext uri="{FF2B5EF4-FFF2-40B4-BE49-F238E27FC236}">
                <a16:creationId xmlns:a16="http://schemas.microsoft.com/office/drawing/2014/main" id="{86010DE4-EE03-2979-CECF-2317475963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567" t="6176" r="33029" b="4294"/>
          <a:stretch>
            <a:fillRect/>
          </a:stretch>
        </p:blipFill>
        <p:spPr>
          <a:xfrm>
            <a:off x="235971" y="899342"/>
            <a:ext cx="2707062" cy="3507691"/>
          </a:xfrm>
          <a:prstGeom prst="rect">
            <a:avLst/>
          </a:prstGeom>
        </p:spPr>
      </p:pic>
      <p:pic>
        <p:nvPicPr>
          <p:cNvPr id="14" name="圖片 13" descr="一張含有 夜晚 的圖片&#10;&#10;AI 產生的內容可能不正確。">
            <a:extLst>
              <a:ext uri="{FF2B5EF4-FFF2-40B4-BE49-F238E27FC236}">
                <a16:creationId xmlns:a16="http://schemas.microsoft.com/office/drawing/2014/main" id="{8724B818-85D7-637D-9CAC-8BAE1E537B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668" t="8247" r="30293" b="7446"/>
          <a:stretch>
            <a:fillRect/>
          </a:stretch>
        </p:blipFill>
        <p:spPr>
          <a:xfrm>
            <a:off x="5978464" y="899342"/>
            <a:ext cx="2848092" cy="3507691"/>
          </a:xfrm>
          <a:prstGeom prst="rect">
            <a:avLst/>
          </a:prstGeom>
        </p:spPr>
      </p:pic>
      <p:sp>
        <p:nvSpPr>
          <p:cNvPr id="15" name="Google Shape;510;p56">
            <a:extLst>
              <a:ext uri="{FF2B5EF4-FFF2-40B4-BE49-F238E27FC236}">
                <a16:creationId xmlns:a16="http://schemas.microsoft.com/office/drawing/2014/main" id="{6B98D0D2-AABB-B151-66F5-E55F58F6669E}"/>
              </a:ext>
            </a:extLst>
          </p:cNvPr>
          <p:cNvSpPr txBox="1"/>
          <p:nvPr/>
        </p:nvSpPr>
        <p:spPr>
          <a:xfrm>
            <a:off x="3542149" y="4407033"/>
            <a:ext cx="2257872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1" dirty="0" err="1">
                <a:solidFill>
                  <a:schemeClr val="dk1"/>
                </a:solidFill>
              </a:rPr>
              <a:t>OpenFOAM</a:t>
            </a:r>
            <a:r>
              <a:rPr lang="zh-TW" sz="1600" b="1" dirty="0">
                <a:solidFill>
                  <a:schemeClr val="dk1"/>
                </a:solidFill>
              </a:rPr>
              <a:t>: </a:t>
            </a:r>
            <a:r>
              <a:rPr lang="en-US" altLang="zh-TW" sz="1600" b="1" dirty="0">
                <a:solidFill>
                  <a:schemeClr val="dk1"/>
                </a:solidFill>
              </a:rPr>
              <a:t>(u, v, w)</a:t>
            </a:r>
            <a:endParaRPr sz="1600" b="1" dirty="0">
              <a:solidFill>
                <a:schemeClr val="dk1"/>
              </a:solidFill>
            </a:endParaRPr>
          </a:p>
        </p:txBody>
      </p:sp>
      <p:sp>
        <p:nvSpPr>
          <p:cNvPr id="16" name="Google Shape;510;p56">
            <a:extLst>
              <a:ext uri="{FF2B5EF4-FFF2-40B4-BE49-F238E27FC236}">
                <a16:creationId xmlns:a16="http://schemas.microsoft.com/office/drawing/2014/main" id="{7085222E-5EFB-0267-A57C-D2D797B9DACE}"/>
              </a:ext>
            </a:extLst>
          </p:cNvPr>
          <p:cNvSpPr txBox="1"/>
          <p:nvPr/>
        </p:nvSpPr>
        <p:spPr>
          <a:xfrm>
            <a:off x="460566" y="4407033"/>
            <a:ext cx="225787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1" dirty="0">
                <a:solidFill>
                  <a:schemeClr val="dk1"/>
                </a:solidFill>
              </a:rPr>
              <a:t>Nemo</a:t>
            </a:r>
            <a:r>
              <a:rPr lang="zh-TW" sz="1600" b="1" dirty="0">
                <a:solidFill>
                  <a:schemeClr val="dk1"/>
                </a:solidFill>
              </a:rPr>
              <a:t>: </a:t>
            </a:r>
            <a:r>
              <a:rPr lang="en-US" altLang="zh-TW" sz="1600" b="1" dirty="0">
                <a:solidFill>
                  <a:schemeClr val="dk1"/>
                </a:solidFill>
              </a:rPr>
              <a:t>(u, v, w)</a:t>
            </a:r>
            <a:endParaRPr sz="1600" b="1" dirty="0">
              <a:solidFill>
                <a:schemeClr val="dk1"/>
              </a:solidFill>
            </a:endParaRPr>
          </a:p>
        </p:txBody>
      </p:sp>
      <p:sp>
        <p:nvSpPr>
          <p:cNvPr id="17" name="Google Shape;510;p56">
            <a:extLst>
              <a:ext uri="{FF2B5EF4-FFF2-40B4-BE49-F238E27FC236}">
                <a16:creationId xmlns:a16="http://schemas.microsoft.com/office/drawing/2014/main" id="{4EA13786-EBF6-1B4A-2A93-BC081BBC6C70}"/>
              </a:ext>
            </a:extLst>
          </p:cNvPr>
          <p:cNvSpPr txBox="1"/>
          <p:nvPr/>
        </p:nvSpPr>
        <p:spPr>
          <a:xfrm>
            <a:off x="6273574" y="4432367"/>
            <a:ext cx="2257872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1" dirty="0">
                <a:solidFill>
                  <a:schemeClr val="dk1"/>
                </a:solidFill>
              </a:rPr>
              <a:t>Error</a:t>
            </a:r>
            <a:r>
              <a:rPr lang="zh-TW" sz="1600" b="1" dirty="0">
                <a:solidFill>
                  <a:schemeClr val="dk1"/>
                </a:solidFill>
              </a:rPr>
              <a:t>: </a:t>
            </a:r>
            <a:r>
              <a:rPr lang="en-US" altLang="zh-TW" sz="1600" b="1" dirty="0">
                <a:solidFill>
                  <a:schemeClr val="dk1"/>
                </a:solidFill>
              </a:rPr>
              <a:t>(u, v, w)</a:t>
            </a:r>
            <a:endParaRPr sz="16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>
          <a:extLst>
            <a:ext uri="{FF2B5EF4-FFF2-40B4-BE49-F238E27FC236}">
              <a16:creationId xmlns:a16="http://schemas.microsoft.com/office/drawing/2014/main" id="{1835E00D-62DF-78D5-E5FC-7E28A95EA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7">
            <a:extLst>
              <a:ext uri="{FF2B5EF4-FFF2-40B4-BE49-F238E27FC236}">
                <a16:creationId xmlns:a16="http://schemas.microsoft.com/office/drawing/2014/main" id="{4D840975-8582-10D8-C889-414501C611F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8167384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/>
              <a:t>Velocity Posting</a:t>
            </a:r>
            <a:endParaRPr sz="2800" b="1" dirty="0">
              <a:solidFill>
                <a:srgbClr val="FF0000"/>
              </a:solidFill>
            </a:endParaRPr>
          </a:p>
        </p:txBody>
      </p:sp>
      <p:sp>
        <p:nvSpPr>
          <p:cNvPr id="519" name="Google Shape;519;p57">
            <a:extLst>
              <a:ext uri="{FF2B5EF4-FFF2-40B4-BE49-F238E27FC236}">
                <a16:creationId xmlns:a16="http://schemas.microsoft.com/office/drawing/2014/main" id="{A18C4A48-B45F-09E5-E230-6B1E6C6761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55</a:t>
            </a:fld>
            <a:endParaRPr/>
          </a:p>
        </p:txBody>
      </p:sp>
      <p:sp>
        <p:nvSpPr>
          <p:cNvPr id="15" name="Google Shape;510;p56">
            <a:extLst>
              <a:ext uri="{FF2B5EF4-FFF2-40B4-BE49-F238E27FC236}">
                <a16:creationId xmlns:a16="http://schemas.microsoft.com/office/drawing/2014/main" id="{6571F58A-B232-3101-8839-DC4A776B3202}"/>
              </a:ext>
            </a:extLst>
          </p:cNvPr>
          <p:cNvSpPr txBox="1"/>
          <p:nvPr/>
        </p:nvSpPr>
        <p:spPr>
          <a:xfrm>
            <a:off x="3542149" y="4407033"/>
            <a:ext cx="2257872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1" dirty="0" err="1">
                <a:solidFill>
                  <a:schemeClr val="dk1"/>
                </a:solidFill>
              </a:rPr>
              <a:t>OpenFOAM</a:t>
            </a:r>
            <a:r>
              <a:rPr lang="zh-TW" sz="1600" b="1" dirty="0">
                <a:solidFill>
                  <a:schemeClr val="dk1"/>
                </a:solidFill>
              </a:rPr>
              <a:t>: </a:t>
            </a:r>
            <a:r>
              <a:rPr lang="en-US" altLang="zh-TW" sz="1600" b="1" dirty="0">
                <a:solidFill>
                  <a:schemeClr val="dk1"/>
                </a:solidFill>
              </a:rPr>
              <a:t>(u, v, w)</a:t>
            </a:r>
            <a:endParaRPr sz="1600" b="1" dirty="0">
              <a:solidFill>
                <a:schemeClr val="dk1"/>
              </a:solidFill>
            </a:endParaRPr>
          </a:p>
        </p:txBody>
      </p:sp>
      <p:sp>
        <p:nvSpPr>
          <p:cNvPr id="16" name="Google Shape;510;p56">
            <a:extLst>
              <a:ext uri="{FF2B5EF4-FFF2-40B4-BE49-F238E27FC236}">
                <a16:creationId xmlns:a16="http://schemas.microsoft.com/office/drawing/2014/main" id="{26C0924F-5FBB-90DA-9608-941F61A336BC}"/>
              </a:ext>
            </a:extLst>
          </p:cNvPr>
          <p:cNvSpPr txBox="1"/>
          <p:nvPr/>
        </p:nvSpPr>
        <p:spPr>
          <a:xfrm>
            <a:off x="460566" y="4407033"/>
            <a:ext cx="225787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1" dirty="0">
                <a:solidFill>
                  <a:schemeClr val="dk1"/>
                </a:solidFill>
              </a:rPr>
              <a:t>Nemo</a:t>
            </a:r>
            <a:r>
              <a:rPr lang="zh-TW" sz="1600" b="1" dirty="0">
                <a:solidFill>
                  <a:schemeClr val="dk1"/>
                </a:solidFill>
              </a:rPr>
              <a:t>: </a:t>
            </a:r>
            <a:r>
              <a:rPr lang="en-US" altLang="zh-TW" sz="1600" b="1" dirty="0">
                <a:solidFill>
                  <a:schemeClr val="dk1"/>
                </a:solidFill>
              </a:rPr>
              <a:t>(u, v, w)</a:t>
            </a:r>
            <a:endParaRPr sz="1600" b="1" dirty="0">
              <a:solidFill>
                <a:schemeClr val="dk1"/>
              </a:solidFill>
            </a:endParaRPr>
          </a:p>
        </p:txBody>
      </p:sp>
      <p:sp>
        <p:nvSpPr>
          <p:cNvPr id="17" name="Google Shape;510;p56">
            <a:extLst>
              <a:ext uri="{FF2B5EF4-FFF2-40B4-BE49-F238E27FC236}">
                <a16:creationId xmlns:a16="http://schemas.microsoft.com/office/drawing/2014/main" id="{06009928-DB4B-AA25-D9DF-B9A9EE15CCEB}"/>
              </a:ext>
            </a:extLst>
          </p:cNvPr>
          <p:cNvSpPr txBox="1"/>
          <p:nvPr/>
        </p:nvSpPr>
        <p:spPr>
          <a:xfrm>
            <a:off x="6273574" y="4432367"/>
            <a:ext cx="2257872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b="1" dirty="0">
                <a:solidFill>
                  <a:schemeClr val="dk1"/>
                </a:solidFill>
              </a:rPr>
              <a:t>Error</a:t>
            </a:r>
            <a:r>
              <a:rPr lang="zh-TW" sz="1600" b="1" dirty="0">
                <a:solidFill>
                  <a:schemeClr val="dk1"/>
                </a:solidFill>
              </a:rPr>
              <a:t>: </a:t>
            </a:r>
            <a:r>
              <a:rPr lang="en-US" altLang="zh-TW" sz="1600" b="1" dirty="0">
                <a:solidFill>
                  <a:schemeClr val="dk1"/>
                </a:solidFill>
              </a:rPr>
              <a:t>(u, v, w)</a:t>
            </a:r>
            <a:endParaRPr sz="1600" b="1" dirty="0">
              <a:solidFill>
                <a:schemeClr val="dk1"/>
              </a:solidFill>
            </a:endParaRPr>
          </a:p>
        </p:txBody>
      </p:sp>
      <p:pic>
        <p:nvPicPr>
          <p:cNvPr id="13" name="圖片 12" descr="一張含有 藝術, 無脊椎動物 的圖片&#10;&#10;AI 產生的內容可能不正確。">
            <a:extLst>
              <a:ext uri="{FF2B5EF4-FFF2-40B4-BE49-F238E27FC236}">
                <a16:creationId xmlns:a16="http://schemas.microsoft.com/office/drawing/2014/main" id="{1148CC67-D12A-C749-6D13-ECE5CEDD2B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875" t="12555" r="30215" b="8179"/>
          <a:stretch>
            <a:fillRect/>
          </a:stretch>
        </p:blipFill>
        <p:spPr>
          <a:xfrm>
            <a:off x="3400532" y="832367"/>
            <a:ext cx="2541105" cy="3600000"/>
          </a:xfrm>
          <a:prstGeom prst="rect">
            <a:avLst/>
          </a:prstGeom>
        </p:spPr>
      </p:pic>
      <p:pic>
        <p:nvPicPr>
          <p:cNvPr id="19" name="圖片 18" descr="一張含有 無脊椎動物, 藝術 的圖片&#10;&#10;AI 產生的內容可能不正確。">
            <a:extLst>
              <a:ext uri="{FF2B5EF4-FFF2-40B4-BE49-F238E27FC236}">
                <a16:creationId xmlns:a16="http://schemas.microsoft.com/office/drawing/2014/main" id="{C1B8AB70-D42B-4DA0-FBE8-4402A89962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379" t="11995" r="30216" b="10401"/>
          <a:stretch>
            <a:fillRect/>
          </a:stretch>
        </p:blipFill>
        <p:spPr>
          <a:xfrm>
            <a:off x="230884" y="832367"/>
            <a:ext cx="2717235" cy="3600000"/>
          </a:xfrm>
          <a:prstGeom prst="rect">
            <a:avLst/>
          </a:prstGeom>
        </p:spPr>
      </p:pic>
      <p:pic>
        <p:nvPicPr>
          <p:cNvPr id="21" name="圖片 20" descr="一張含有 無脊椎動物 的圖片&#10;&#10;AI 產生的內容可能不正確。">
            <a:extLst>
              <a:ext uri="{FF2B5EF4-FFF2-40B4-BE49-F238E27FC236}">
                <a16:creationId xmlns:a16="http://schemas.microsoft.com/office/drawing/2014/main" id="{977E9BA8-D2E3-4D48-0B24-5BA301B4CC8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7263" t="11512" r="30827" b="9169"/>
          <a:stretch>
            <a:fillRect/>
          </a:stretch>
        </p:blipFill>
        <p:spPr>
          <a:xfrm>
            <a:off x="6132799" y="832367"/>
            <a:ext cx="253942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44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0"/>
          <p:cNvSpPr txBox="1">
            <a:spLocks noGrp="1"/>
          </p:cNvSpPr>
          <p:nvPr>
            <p:ph type="ctrTitle"/>
          </p:nvPr>
        </p:nvSpPr>
        <p:spPr>
          <a:xfrm>
            <a:off x="186500" y="2209525"/>
            <a:ext cx="71949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Accelerating the Training of Neural 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/>
              <a:t>Network Solvers via Transfer Learning</a:t>
            </a:r>
            <a:endParaRPr sz="2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1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/>
              <a:t>Transfer Learning</a:t>
            </a:r>
            <a:endParaRPr sz="2800" b="1" dirty="0"/>
          </a:p>
        </p:txBody>
      </p:sp>
      <p:sp>
        <p:nvSpPr>
          <p:cNvPr id="544" name="Google Shape;544;p61"/>
          <p:cNvSpPr txBox="1">
            <a:spLocks noGrp="1"/>
          </p:cNvSpPr>
          <p:nvPr>
            <p:ph type="subTitle" idx="1"/>
          </p:nvPr>
        </p:nvSpPr>
        <p:spPr>
          <a:xfrm>
            <a:off x="191524" y="943375"/>
            <a:ext cx="4505167" cy="3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>
              <a:buClr>
                <a:schemeClr val="dk1"/>
              </a:buClr>
              <a:buSzPts val="1800"/>
              <a:buChar char="●"/>
            </a:pPr>
            <a:r>
              <a:rPr lang="en-US" altLang="zh-TW" sz="1800" dirty="0">
                <a:solidFill>
                  <a:schemeClr val="tx1"/>
                </a:solidFill>
              </a:rPr>
              <a:t>Unlike the traditional solvers, neural network solvers can transfer knowledge across different neural network.</a:t>
            </a:r>
          </a:p>
          <a:p>
            <a:pPr lvl="0" algn="l">
              <a:buClr>
                <a:schemeClr val="dk1"/>
              </a:buClr>
              <a:buSzPts val="1800"/>
              <a:buChar char="●"/>
            </a:pPr>
            <a:r>
              <a:rPr lang="en-US" altLang="zh-TW" sz="1800" dirty="0">
                <a:solidFill>
                  <a:schemeClr val="tx1"/>
                </a:solidFill>
              </a:rPr>
              <a:t>In transfer learning, knowledge from neural network can be reused to train another network for a similar system with slight differences (e.g., geometry).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545" name="Google Shape;54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57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DEBD4D-6201-6A26-2FEA-7D93C3200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45" y="943374"/>
            <a:ext cx="4277713" cy="305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2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zh-TW" altLang="zh-TW" sz="2800" b="1" dirty="0"/>
              <a:t>Transfer Learning</a:t>
            </a:r>
            <a:endParaRPr sz="2800" b="1" dirty="0"/>
          </a:p>
        </p:txBody>
      </p:sp>
      <p:sp>
        <p:nvSpPr>
          <p:cNvPr id="552" name="Google Shape;552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58</a:t>
            </a:fld>
            <a:endParaRPr/>
          </a:p>
        </p:txBody>
      </p:sp>
      <p:sp>
        <p:nvSpPr>
          <p:cNvPr id="2" name="Google Shape;429;p49">
            <a:extLst>
              <a:ext uri="{FF2B5EF4-FFF2-40B4-BE49-F238E27FC236}">
                <a16:creationId xmlns:a16="http://schemas.microsoft.com/office/drawing/2014/main" id="{197A49AD-58C4-D31C-A8B8-B57810D546F0}"/>
              </a:ext>
            </a:extLst>
          </p:cNvPr>
          <p:cNvSpPr/>
          <p:nvPr/>
        </p:nvSpPr>
        <p:spPr>
          <a:xfrm>
            <a:off x="191524" y="910675"/>
            <a:ext cx="4993485" cy="3491597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DAF000-8F98-6FB3-773E-DB7EFF8449FA}"/>
              </a:ext>
            </a:extLst>
          </p:cNvPr>
          <p:cNvSpPr txBox="1"/>
          <p:nvPr/>
        </p:nvSpPr>
        <p:spPr>
          <a:xfrm>
            <a:off x="233089" y="910675"/>
            <a:ext cx="4993486" cy="3491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000" dirty="0">
                <a:solidFill>
                  <a:srgbClr val="CCCCCC"/>
                </a:solidFill>
                <a:latin typeface="Consolas" panose="020B0609020204030204" pitchFamily="49" charset="0"/>
              </a:rPr>
              <a:t>……</a:t>
            </a:r>
          </a:p>
          <a:p>
            <a:pPr>
              <a:lnSpc>
                <a:spcPts val="1425"/>
              </a:lnSpc>
              <a:buNone/>
            </a:pPr>
            <a:b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scheduler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decay_rate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0.95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#decay_steps: 15000 # full run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decay_steps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6000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TL run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network_dir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network_checkpoint_target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initialization_network_dir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"../aneurysm/</a:t>
            </a:r>
            <a:r>
              <a:rPr lang="en-US" altLang="zh-TW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network_checkpoint_source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/"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rec_results_freq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rec_constraint_freq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#max_steps: 1500000 # full run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max_steps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400000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TL run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zh-TW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 panose="020B0609020204030204" pitchFamily="49" charset="0"/>
              </a:rPr>
              <a:t>  ……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Google Shape;305;p37">
            <a:extLst>
              <a:ext uri="{FF2B5EF4-FFF2-40B4-BE49-F238E27FC236}">
                <a16:creationId xmlns:a16="http://schemas.microsoft.com/office/drawing/2014/main" id="{E19E9627-AABD-44C6-410C-5A17A77378D2}"/>
              </a:ext>
            </a:extLst>
          </p:cNvPr>
          <p:cNvSpPr txBox="1"/>
          <p:nvPr/>
        </p:nvSpPr>
        <p:spPr>
          <a:xfrm>
            <a:off x="5185008" y="910675"/>
            <a:ext cx="3898955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>
              <a:buClr>
                <a:schemeClr val="dk1"/>
              </a:buClr>
              <a:buSzPts val="1800"/>
            </a:pPr>
            <a:r>
              <a:rPr lang="en-US" altLang="zh-TW" sz="1600" dirty="0"/>
              <a:t>Set </a:t>
            </a:r>
            <a:r>
              <a:rPr lang="en-US" altLang="zh-TW" sz="1600" dirty="0" err="1"/>
              <a:t>initialize_network_dir</a:t>
            </a:r>
            <a:r>
              <a:rPr lang="en-US" altLang="zh-TW" sz="1600" dirty="0"/>
              <a:t> to the source model network checkpoint.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A2D2C55-15EB-6EFF-ADA3-E77AE8647593}"/>
              </a:ext>
            </a:extLst>
          </p:cNvPr>
          <p:cNvSpPr/>
          <p:nvPr/>
        </p:nvSpPr>
        <p:spPr>
          <a:xfrm>
            <a:off x="233089" y="2355273"/>
            <a:ext cx="4916184" cy="4433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>
          <a:extLst>
            <a:ext uri="{FF2B5EF4-FFF2-40B4-BE49-F238E27FC236}">
              <a16:creationId xmlns:a16="http://schemas.microsoft.com/office/drawing/2014/main" id="{EE905977-0BBE-E80F-53E6-C25EC7794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2">
            <a:extLst>
              <a:ext uri="{FF2B5EF4-FFF2-40B4-BE49-F238E27FC236}">
                <a16:creationId xmlns:a16="http://schemas.microsoft.com/office/drawing/2014/main" id="{04344BAF-955C-BEE4-2445-E775D757A1B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zh-TW" altLang="zh-TW" sz="2800" b="1" dirty="0"/>
              <a:t>Transfer Learning</a:t>
            </a:r>
            <a:endParaRPr sz="2800" b="1" dirty="0"/>
          </a:p>
        </p:txBody>
      </p:sp>
      <p:sp>
        <p:nvSpPr>
          <p:cNvPr id="552" name="Google Shape;552;p62">
            <a:extLst>
              <a:ext uri="{FF2B5EF4-FFF2-40B4-BE49-F238E27FC236}">
                <a16:creationId xmlns:a16="http://schemas.microsoft.com/office/drawing/2014/main" id="{46D6DB03-D1F3-454A-4AA5-D9A7E6D694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59</a:t>
            </a:fld>
            <a:endParaRPr/>
          </a:p>
        </p:txBody>
      </p:sp>
      <p:sp>
        <p:nvSpPr>
          <p:cNvPr id="2" name="Google Shape;429;p49">
            <a:extLst>
              <a:ext uri="{FF2B5EF4-FFF2-40B4-BE49-F238E27FC236}">
                <a16:creationId xmlns:a16="http://schemas.microsoft.com/office/drawing/2014/main" id="{69E8F0DB-2765-E6BF-8126-5603AEF47B68}"/>
              </a:ext>
            </a:extLst>
          </p:cNvPr>
          <p:cNvSpPr/>
          <p:nvPr/>
        </p:nvSpPr>
        <p:spPr>
          <a:xfrm>
            <a:off x="191524" y="910675"/>
            <a:ext cx="4993485" cy="3491597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CA92E83-41E9-B288-6903-A3C901D76F44}"/>
              </a:ext>
            </a:extLst>
          </p:cNvPr>
          <p:cNvSpPr txBox="1"/>
          <p:nvPr/>
        </p:nvSpPr>
        <p:spPr>
          <a:xfrm>
            <a:off x="233089" y="910675"/>
            <a:ext cx="4993486" cy="3491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defaults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000" dirty="0">
                <a:solidFill>
                  <a:srgbClr val="CCCCCC"/>
                </a:solidFill>
                <a:latin typeface="Consolas" panose="020B0609020204030204" pitchFamily="49" charset="0"/>
              </a:rPr>
              <a:t>……</a:t>
            </a:r>
          </a:p>
          <a:p>
            <a:pPr>
              <a:lnSpc>
                <a:spcPts val="1425"/>
              </a:lnSpc>
              <a:buNone/>
            </a:pPr>
            <a:b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scheduler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decay_rate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0.95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#decay_steps: 15000 # full run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decay_steps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6000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TL run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network_dir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network_checkpoint_target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initialization_network_dir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"../aneurysm/</a:t>
            </a:r>
            <a:r>
              <a:rPr lang="en-US" altLang="zh-TW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network_checkpoint_source</a:t>
            </a:r>
            <a:r>
              <a:rPr lang="en-US" altLang="zh-TW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/"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training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rec_results_freq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rec_constraint_freq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#max_steps: 1500000 # full run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zh-TW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max_steps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400000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zh-TW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TL run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batch_size</a:t>
            </a:r>
            <a:r>
              <a:rPr lang="en-US" altLang="zh-TW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zh-TW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US" altLang="zh-TW" sz="1000" dirty="0">
                <a:solidFill>
                  <a:srgbClr val="CCCCCC"/>
                </a:solidFill>
                <a:latin typeface="Consolas" panose="020B0609020204030204" pitchFamily="49" charset="0"/>
              </a:rPr>
              <a:t>  ……</a:t>
            </a:r>
            <a:endParaRPr lang="en-US" altLang="zh-TW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Google Shape;305;p37">
            <a:extLst>
              <a:ext uri="{FF2B5EF4-FFF2-40B4-BE49-F238E27FC236}">
                <a16:creationId xmlns:a16="http://schemas.microsoft.com/office/drawing/2014/main" id="{7295FB07-6207-019F-38FF-3255C4CBA790}"/>
              </a:ext>
            </a:extLst>
          </p:cNvPr>
          <p:cNvSpPr txBox="1"/>
          <p:nvPr/>
        </p:nvSpPr>
        <p:spPr>
          <a:xfrm>
            <a:off x="5185008" y="956857"/>
            <a:ext cx="3958992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>
              <a:buClr>
                <a:schemeClr val="dk1"/>
              </a:buClr>
              <a:buSzPts val="1800"/>
            </a:pPr>
            <a:r>
              <a:rPr lang="en-US" altLang="zh-TW" sz="1600" dirty="0"/>
              <a:t>In transfer learning, use fewer iterations, and faster decay since the source model is fine-tuned instead of trained from scratch.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AC942F3-608B-AA3F-C4E4-7136AECFE15A}"/>
              </a:ext>
            </a:extLst>
          </p:cNvPr>
          <p:cNvSpPr/>
          <p:nvPr/>
        </p:nvSpPr>
        <p:spPr>
          <a:xfrm>
            <a:off x="248042" y="1473200"/>
            <a:ext cx="2421267" cy="7712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778AF5-0229-CEFD-0568-A7C6745AFAE8}"/>
              </a:ext>
            </a:extLst>
          </p:cNvPr>
          <p:cNvSpPr/>
          <p:nvPr/>
        </p:nvSpPr>
        <p:spPr>
          <a:xfrm>
            <a:off x="233089" y="2899064"/>
            <a:ext cx="2421267" cy="9524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011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ctrTitle"/>
          </p:nvPr>
        </p:nvSpPr>
        <p:spPr>
          <a:xfrm>
            <a:off x="191524" y="271900"/>
            <a:ext cx="8280933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/>
              <a:t>Problem Description</a:t>
            </a:r>
            <a:r>
              <a:rPr lang="zh-TW" altLang="en-US" sz="2800" b="1" dirty="0"/>
              <a:t> </a:t>
            </a:r>
            <a:endParaRPr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Google Shape;106;p19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91525" y="943375"/>
                <a:ext cx="8624584" cy="3997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lvl="0" algn="l">
                  <a:buClr>
                    <a:schemeClr val="dk1"/>
                  </a:buClr>
                  <a:buSzPts val="1800"/>
                  <a:buChar char="●"/>
                </a:pPr>
                <a:r>
                  <a:rPr lang="en-US" altLang="zh-TW" sz="1800" dirty="0">
                    <a:solidFill>
                      <a:schemeClr val="dk1"/>
                    </a:solidFill>
                  </a:rPr>
                  <a:t>Fluid properties </a:t>
                </a:r>
                <a:endParaRPr lang="en-US" altLang="zh-TW" sz="1800" dirty="0">
                  <a:solidFill>
                    <a:srgbClr val="FF0000"/>
                  </a:solidFill>
                </a:endParaRPr>
              </a:p>
              <a:p>
                <a:pPr lvl="1" indent="-342900" algn="l">
                  <a:buClr>
                    <a:schemeClr val="dk1"/>
                  </a:buClr>
                  <a:buSzPts val="1800"/>
                  <a:buFont typeface="Arial" panose="020B0604020202020204" pitchFamily="34" charset="0"/>
                  <a:buChar char="○"/>
                </a:pPr>
                <a:r>
                  <a:rPr lang="en-US" altLang="zh-TW" sz="1800" dirty="0">
                    <a:solidFill>
                      <a:schemeClr val="dk1"/>
                    </a:solidFill>
                  </a:rPr>
                  <a:t>Kinematic Viscosity,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zh-TW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 lang="en-US" altLang="zh-TW" sz="1800" dirty="0">
                  <a:solidFill>
                    <a:schemeClr val="dk1"/>
                  </a:solidFill>
                </a:endParaRPr>
              </a:p>
              <a:p>
                <a:pPr lvl="1" indent="-342900" algn="l">
                  <a:buClr>
                    <a:schemeClr val="dk1"/>
                  </a:buClr>
                  <a:buSzPts val="1800"/>
                  <a:buChar char="○"/>
                </a:pPr>
                <a:r>
                  <a:rPr lang="en-US" altLang="zh-TW" sz="1800" dirty="0">
                    <a:solidFill>
                      <a:schemeClr val="dk1"/>
                    </a:solidFill>
                  </a:rPr>
                  <a:t>Density, </a:t>
                </a:r>
                <a14:m>
                  <m:oMath xmlns:m="http://schemas.openxmlformats.org/officeDocument/2006/math">
                    <m:r>
                      <a:rPr lang="zh-TW" altLang="el-GR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TW" sz="1800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80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1.</m:t>
                    </m:r>
                    <m:r>
                      <a:rPr lang="en-US" altLang="zh-TW" sz="18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sz="1800" dirty="0">
                  <a:solidFill>
                    <a:schemeClr val="dk1"/>
                  </a:solidFill>
                </a:endParaRPr>
              </a:p>
              <a:p>
                <a:pPr marL="571500" lvl="1" indent="0" algn="l">
                  <a:buClr>
                    <a:schemeClr val="dk1"/>
                  </a:buClr>
                  <a:buSzPts val="1800"/>
                </a:pPr>
                <a:endParaRPr lang="en-US" altLang="zh-TW" sz="1800" dirty="0">
                  <a:solidFill>
                    <a:schemeClr val="dk1"/>
                  </a:solidFill>
                </a:endParaRP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Char char="●"/>
                </a:pPr>
                <a:r>
                  <a:rPr lang="en-US" sz="1800" dirty="0" err="1">
                    <a:solidFill>
                      <a:schemeClr val="dk1"/>
                    </a:solidFill>
                  </a:rPr>
                  <a:t>NavierStokes</a:t>
                </a:r>
                <a:endParaRPr lang="en-US" sz="1800" dirty="0">
                  <a:solidFill>
                    <a:schemeClr val="dk1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𝐶𝑜𝑛𝑡𝑖𝑛𝑢𝑖𝑡𝑦</m:t>
                      </m:r>
                      <m:r>
                        <a:rPr lang="en-US" altLang="zh-TW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f>
                        <m:fPr>
                          <m:ctrlP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altLang="zh-TW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altLang="zh-TW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TW" sz="1800" dirty="0">
                  <a:solidFill>
                    <a:schemeClr val="tx1"/>
                  </a:solidFill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𝑀𝑜𝑚𝑒𝑛𝑡𝑢𝑚</m:t>
                          </m:r>
                        </m:e>
                        <m:sub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f>
                            <m:fPr>
                              <m:ctrlP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f>
                            <m:fPr>
                              <m:ctrlP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en-US" altLang="zh-TW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TW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d>
                        <m:dPr>
                          <m:ctrlP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TW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US" altLang="zh-TW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dk1"/>
                  </a:solidFill>
                </a:endParaRPr>
              </a:p>
              <a:p>
                <a:pPr algn="l"/>
                <a:endParaRPr lang="en-US" sz="1800" dirty="0">
                  <a:solidFill>
                    <a:schemeClr val="dk1"/>
                  </a:solidFill>
                </a:endParaRPr>
              </a:p>
              <a:p>
                <a:pPr algn="l">
                  <a:buClr>
                    <a:schemeClr val="dk1"/>
                  </a:buClr>
                  <a:buSzPts val="1800"/>
                  <a:buFont typeface="Arial"/>
                  <a:buChar char="●"/>
                </a:pPr>
                <a:r>
                  <a:rPr lang="zh-TW" altLang="zh-TW" sz="1800" dirty="0">
                    <a:solidFill>
                      <a:schemeClr val="dk1"/>
                    </a:solidFill>
                  </a:rPr>
                  <a:t>NormalDotVe</a:t>
                </a:r>
                <a:r>
                  <a:rPr lang="en-US" altLang="zh-TW" sz="1800" dirty="0">
                    <a:solidFill>
                      <a:schemeClr val="dk1"/>
                    </a:solidFill>
                  </a:rPr>
                  <a:t>c</a:t>
                </a:r>
              </a:p>
              <a:p>
                <a:pPr indent="-342000" algn="l">
                  <a:buClr>
                    <a:schemeClr val="dk1"/>
                  </a:buClr>
                  <a:buSzPts val="1800"/>
                </a:pPr>
                <a:r>
                  <a:rPr lang="en-US" altLang="zh-TW" sz="1800" dirty="0"/>
                  <a:t>    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TW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altLang="zh-TW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⃑"/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altLang="zh-TW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TW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TW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altLang="zh-TW" sz="1800" dirty="0">
                  <a:solidFill>
                    <a:schemeClr val="tx1"/>
                  </a:solidFill>
                </a:endParaRPr>
              </a:p>
              <a:p>
                <a:pPr algn="l">
                  <a:buClr>
                    <a:schemeClr val="dk1"/>
                  </a:buClr>
                  <a:buSzPts val="1800"/>
                  <a:buFont typeface="Arial"/>
                  <a:buChar char="●"/>
                </a:pPr>
                <a:endParaRPr lang="en-US" altLang="zh-TW" sz="1800" dirty="0">
                  <a:solidFill>
                    <a:schemeClr val="dk1"/>
                  </a:solidFill>
                </a:endParaRP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Char char="●"/>
                </a:pPr>
                <a:endParaRPr lang="en-US" sz="18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106" name="Google Shape;106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91525" y="943375"/>
                <a:ext cx="8624584" cy="399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CF9406-F0A7-CE99-E9AE-2291F8ECCED5}"/>
              </a:ext>
            </a:extLst>
          </p:cNvPr>
          <p:cNvSpPr/>
          <p:nvPr/>
        </p:nvSpPr>
        <p:spPr>
          <a:xfrm>
            <a:off x="2087418" y="3048000"/>
            <a:ext cx="184727" cy="51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F0BAFA-E49A-7631-D6B3-51787E2A6C26}"/>
              </a:ext>
            </a:extLst>
          </p:cNvPr>
          <p:cNvSpPr/>
          <p:nvPr/>
        </p:nvSpPr>
        <p:spPr>
          <a:xfrm>
            <a:off x="5451763" y="3048000"/>
            <a:ext cx="184727" cy="51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3"/>
          <p:cNvSpPr txBox="1">
            <a:spLocks noGrp="1"/>
          </p:cNvSpPr>
          <p:nvPr>
            <p:ph type="ctrTitle"/>
          </p:nvPr>
        </p:nvSpPr>
        <p:spPr>
          <a:xfrm>
            <a:off x="186493" y="2209528"/>
            <a:ext cx="67005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TW" sz="5000"/>
              <a:t>Demo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4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Install physicsnemo-sym</a:t>
            </a:r>
            <a:endParaRPr sz="2800" b="1"/>
          </a:p>
        </p:txBody>
      </p:sp>
      <p:sp>
        <p:nvSpPr>
          <p:cNvPr id="563" name="Google Shape;563;p64"/>
          <p:cNvSpPr txBox="1">
            <a:spLocks noGrp="1"/>
          </p:cNvSpPr>
          <p:nvPr>
            <p:ph type="subTitle" idx="1"/>
          </p:nvPr>
        </p:nvSpPr>
        <p:spPr>
          <a:xfrm>
            <a:off x="191525" y="943375"/>
            <a:ext cx="8520600" cy="3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Before starting with aneurysm example, you need to install the following components: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 dirty="0">
                <a:solidFill>
                  <a:schemeClr val="dk1"/>
                </a:solidFill>
              </a:rPr>
              <a:t>vscode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 dirty="0">
                <a:solidFill>
                  <a:schemeClr val="dk1"/>
                </a:solidFill>
              </a:rPr>
              <a:t>WSL2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 dirty="0">
                <a:solidFill>
                  <a:schemeClr val="dk1"/>
                </a:solidFill>
              </a:rPr>
              <a:t>Docker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 dirty="0">
                <a:solidFill>
                  <a:schemeClr val="dk1"/>
                </a:solidFill>
              </a:rPr>
              <a:t>NVIDIA Container Toolkit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 dirty="0">
                <a:solidFill>
                  <a:schemeClr val="dk1"/>
                </a:solidFill>
              </a:rPr>
              <a:t>physicsnemo docker image in WSL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Download physicsnemo-sym package in WSL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999999"/>
                </a:solidFill>
                <a:highlight>
                  <a:schemeClr val="lt1"/>
                </a:highlight>
              </a:rPr>
              <a:t>$ git clone https://github.com/NVIDIA/physicsnemo-sym.git</a:t>
            </a:r>
            <a:endParaRPr sz="1800" dirty="0">
              <a:solidFill>
                <a:srgbClr val="999999"/>
              </a:solidFill>
              <a:highlight>
                <a:schemeClr val="lt1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highlight>
                <a:srgbClr val="CCCCCC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cd to physicsnemo-sym/examples/aneurysm/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999999"/>
                </a:solidFill>
                <a:highlight>
                  <a:schemeClr val="lt1"/>
                </a:highlight>
              </a:rPr>
              <a:t>$ cd physicsnemo-sym/examples/aneurysm/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564" name="Google Shape;564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5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Download STL Object</a:t>
            </a:r>
            <a:endParaRPr sz="2800" b="1"/>
          </a:p>
        </p:txBody>
      </p:sp>
      <p:sp>
        <p:nvSpPr>
          <p:cNvPr id="570" name="Google Shape;570;p65"/>
          <p:cNvSpPr txBox="1">
            <a:spLocks noGrp="1"/>
          </p:cNvSpPr>
          <p:nvPr>
            <p:ph type="subTitle" idx="1"/>
          </p:nvPr>
        </p:nvSpPr>
        <p:spPr>
          <a:xfrm>
            <a:off x="191525" y="943375"/>
            <a:ext cx="8888400" cy="42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Now, you are currently in the darcy file, and terminal just look like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0000FF"/>
                </a:solidFill>
              </a:rPr>
              <a:t>/mnt/c/Users/User/physicsnemo-sym/examples/aneurysm$ …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Open vscode (optional)</a:t>
            </a:r>
            <a:endParaRPr sz="1800" dirty="0">
              <a:solidFill>
                <a:srgbClr val="9E9E9E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9E9E9E"/>
                </a:solidFill>
              </a:rPr>
              <a:t>$ code .</a:t>
            </a:r>
            <a:endParaRPr sz="1800" dirty="0">
              <a:solidFill>
                <a:srgbClr val="9E9E9E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9E9E9E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Download STL file and validation data</a:t>
            </a:r>
            <a:endParaRPr lang="en-US" sz="18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u="sng" dirty="0">
                <a:solidFill>
                  <a:schemeClr val="hlink"/>
                </a:solidFill>
                <a:hlinkClick r:id="rId3"/>
              </a:rPr>
              <a:t>https://catalog.ngc.nvidia.com/orgs/nvidia/teams/physicsnemo/resources/physicsnemo_sym_examples_supplemental_materials/files</a:t>
            </a:r>
            <a:endParaRPr lang="en-US" sz="1800" dirty="0">
              <a:solidFill>
                <a:schemeClr val="dk1"/>
              </a:solidFill>
            </a:endParaRPr>
          </a:p>
        </p:txBody>
      </p:sp>
      <p:sp>
        <p:nvSpPr>
          <p:cNvPr id="571" name="Google Shape;571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6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Launch Docker Container</a:t>
            </a:r>
            <a:endParaRPr sz="2800" b="1"/>
          </a:p>
        </p:txBody>
      </p:sp>
      <p:sp>
        <p:nvSpPr>
          <p:cNvPr id="577" name="Google Shape;577;p66"/>
          <p:cNvSpPr txBox="1">
            <a:spLocks noGrp="1"/>
          </p:cNvSpPr>
          <p:nvPr>
            <p:ph type="subTitle" idx="1"/>
          </p:nvPr>
        </p:nvSpPr>
        <p:spPr>
          <a:xfrm>
            <a:off x="191525" y="943375"/>
            <a:ext cx="8520600" cy="4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Back to WSL terminal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Mount the current directory into the container's /workspace directory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9E9E9E"/>
                </a:solidFill>
              </a:rPr>
              <a:t>$ docker run -p 7007:7007 --rm --name [container_name] -d --gpus all --shm-size=8g --ulimit memlock=-1 --ulimit stack=67108864 -v ${PWD}:/workspace -it nvcr.io/nvidia/physicsnemo/physicsnemo:25.03 bash</a:t>
            </a:r>
            <a:endParaRPr sz="1800" dirty="0">
              <a:solidFill>
                <a:srgbClr val="9E9E9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9E9E9E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FF0000"/>
                </a:solidFill>
              </a:rPr>
              <a:t>Warning : Before executing this command, your localhost 7007 port must be unused. Using this command to check if 7007 port is in use:</a:t>
            </a:r>
            <a:endParaRPr sz="1800" dirty="0">
              <a:solidFill>
                <a:srgbClr val="FF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9E9E9E"/>
                </a:solidFill>
              </a:rPr>
              <a:t>$ docker ps -a --format "table {{.ID}}\t{{.Names}}\t{{.Ports}}" | grep 7007</a:t>
            </a:r>
            <a:endParaRPr sz="1800" dirty="0">
              <a:solidFill>
                <a:srgbClr val="9E9E9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9E9E9E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Enter container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dirty="0">
                <a:solidFill>
                  <a:srgbClr val="9E9E9E"/>
                </a:solidFill>
              </a:rPr>
              <a:t>$ docker exec -it [container_name] bash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578" name="Google Shape;578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7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Running</a:t>
            </a:r>
            <a:endParaRPr sz="2800" b="1"/>
          </a:p>
        </p:txBody>
      </p:sp>
      <p:sp>
        <p:nvSpPr>
          <p:cNvPr id="584" name="Google Shape;584;p67"/>
          <p:cNvSpPr txBox="1">
            <a:spLocks noGrp="1"/>
          </p:cNvSpPr>
          <p:nvPr>
            <p:ph type="subTitle" idx="1"/>
          </p:nvPr>
        </p:nvSpPr>
        <p:spPr>
          <a:xfrm>
            <a:off x="191525" y="943375"/>
            <a:ext cx="8520600" cy="42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View all file in /worksapce (find aneurysm.py)</a:t>
            </a:r>
            <a:endParaRPr sz="1800" dirty="0">
              <a:solidFill>
                <a:srgbClr val="9E9E9E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9E9E9E"/>
                </a:solidFill>
              </a:rPr>
              <a:t>$ ls -l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9E9E9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9E9E9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9E9E9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9E9E9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9E9E9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9E9E9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9E9E9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9E9E9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9E9E9E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Training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9E9E9E"/>
                </a:solidFill>
              </a:rPr>
              <a:t>$ python aneurysm.py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585" name="Google Shape;585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64</a:t>
            </a:fld>
            <a:endParaRPr/>
          </a:p>
        </p:txBody>
      </p:sp>
      <p:pic>
        <p:nvPicPr>
          <p:cNvPr id="586" name="Google Shape;58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00" y="1614572"/>
            <a:ext cx="6835400" cy="2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Post Procssing</a:t>
            </a:r>
            <a:endParaRPr sz="2800" b="1"/>
          </a:p>
        </p:txBody>
      </p:sp>
      <p:sp>
        <p:nvSpPr>
          <p:cNvPr id="592" name="Google Shape;592;p68"/>
          <p:cNvSpPr txBox="1">
            <a:spLocks noGrp="1"/>
          </p:cNvSpPr>
          <p:nvPr>
            <p:ph type="subTitle" idx="1"/>
          </p:nvPr>
        </p:nvSpPr>
        <p:spPr>
          <a:xfrm>
            <a:off x="191525" y="1015475"/>
            <a:ext cx="8520600" cy="3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Open tensorboard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9E9E9E"/>
                </a:solidFill>
              </a:rPr>
              <a:t>$ tensorboard --logdir=./ --port=7007</a:t>
            </a:r>
            <a:endParaRPr sz="1800" dirty="0">
              <a:solidFill>
                <a:srgbClr val="9E9E9E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9E9E9E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 dirty="0">
                <a:solidFill>
                  <a:schemeClr val="dk1"/>
                </a:solidFill>
              </a:rPr>
              <a:t>Link to </a:t>
            </a:r>
            <a:r>
              <a:rPr lang="zh-TW" sz="1800" b="1" dirty="0">
                <a:solidFill>
                  <a:schemeClr val="dk1"/>
                </a:solidFill>
              </a:rPr>
              <a:t>127.0.0.1:7007</a:t>
            </a:r>
            <a:r>
              <a:rPr lang="zh-TW" sz="1800" dirty="0">
                <a:solidFill>
                  <a:schemeClr val="dk1"/>
                </a:solidFill>
              </a:rPr>
              <a:t> on your browser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593" name="Google Shape;593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56147B25-8D7D-EFBC-ACB2-8CC74BC3C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3">
            <a:extLst>
              <a:ext uri="{FF2B5EF4-FFF2-40B4-BE49-F238E27FC236}">
                <a16:creationId xmlns:a16="http://schemas.microsoft.com/office/drawing/2014/main" id="{31403574-188E-CCD6-E5D5-564D028D4E8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6493" y="2209528"/>
            <a:ext cx="67005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dirty="0"/>
              <a:t>Appendix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53852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F4C09554-C3AE-B6C2-9560-93EB1F232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9D68A864-7D35-DC5C-70DE-DC38D02DC88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How to post vector field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42DA511D-9798-EE9A-75F6-99700EB388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67</a:t>
            </a:fld>
            <a:endParaRPr/>
          </a:p>
        </p:txBody>
      </p:sp>
      <p:pic>
        <p:nvPicPr>
          <p:cNvPr id="4" name="Google Shape;507;p56">
            <a:extLst>
              <a:ext uri="{FF2B5EF4-FFF2-40B4-BE49-F238E27FC236}">
                <a16:creationId xmlns:a16="http://schemas.microsoft.com/office/drawing/2014/main" id="{95609117-308A-EFDA-CCC8-979936841F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432" t="19941" r="30127" b="17644"/>
          <a:stretch/>
        </p:blipFill>
        <p:spPr>
          <a:xfrm>
            <a:off x="630252" y="1215074"/>
            <a:ext cx="2701624" cy="296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 descr="一張含有 無脊椎動物 的圖片&#10;&#10;AI 產生的內容可能不正確。">
            <a:extLst>
              <a:ext uri="{FF2B5EF4-FFF2-40B4-BE49-F238E27FC236}">
                <a16:creationId xmlns:a16="http://schemas.microsoft.com/office/drawing/2014/main" id="{1DCA0CA6-D36C-7508-4004-A6858B73A1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567" t="6176" r="33029" b="4294"/>
          <a:stretch>
            <a:fillRect/>
          </a:stretch>
        </p:blipFill>
        <p:spPr>
          <a:xfrm>
            <a:off x="5131244" y="943392"/>
            <a:ext cx="2707062" cy="3507691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0EB475C-2676-5213-91D4-A6F8FB78377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331876" y="2697237"/>
            <a:ext cx="1799368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876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12CDECC7-5B6C-F063-4A4B-8D6B4A075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92;p68">
            <a:extLst>
              <a:ext uri="{FF2B5EF4-FFF2-40B4-BE49-F238E27FC236}">
                <a16:creationId xmlns:a16="http://schemas.microsoft.com/office/drawing/2014/main" id="{7807EA04-2165-0F1A-8BF7-F4577AD137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1525" y="1015475"/>
            <a:ext cx="6417093" cy="3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Import </a:t>
            </a:r>
            <a:r>
              <a:rPr lang="en-US" sz="1800" dirty="0" err="1">
                <a:solidFill>
                  <a:schemeClr val="dk1"/>
                </a:solidFill>
              </a:rPr>
              <a:t>validator.vtp</a:t>
            </a:r>
            <a:r>
              <a:rPr lang="en-US" sz="1800" dirty="0">
                <a:solidFill>
                  <a:schemeClr val="dk1"/>
                </a:solidFill>
              </a:rPr>
              <a:t> and apply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Ctrl + space </a:t>
            </a:r>
            <a:r>
              <a:rPr lang="en-US" sz="1800" dirty="0">
                <a:solidFill>
                  <a:schemeClr val="dk1"/>
                </a:solidFill>
                <a:sym typeface="Wingdings" panose="05000000000000000000" pitchFamily="2" charset="2"/>
              </a:rPr>
              <a:t> Calculator</a:t>
            </a:r>
          </a:p>
          <a:p>
            <a:pPr lvl="0" algn="l">
              <a:buClr>
                <a:schemeClr val="dk1"/>
              </a:buClr>
              <a:buSzPts val="1800"/>
              <a:buChar char="●"/>
            </a:pPr>
            <a:r>
              <a:rPr lang="en-US" altLang="zh-TW" sz="1800" dirty="0">
                <a:solidFill>
                  <a:schemeClr val="tx1"/>
                </a:solidFill>
              </a:rPr>
              <a:t>Create velocity vector: </a:t>
            </a:r>
            <a:r>
              <a:rPr lang="en-US" altLang="zh-TW" sz="1800" dirty="0" err="1"/>
              <a:t>iHat</a:t>
            </a:r>
            <a:r>
              <a:rPr lang="en-US" altLang="zh-TW" sz="1800" dirty="0"/>
              <a:t>*</a:t>
            </a:r>
            <a:r>
              <a:rPr lang="en-US" altLang="zh-TW" sz="1800" dirty="0" err="1"/>
              <a:t>true_u+jHat</a:t>
            </a:r>
            <a:r>
              <a:rPr lang="en-US" altLang="zh-TW" sz="1800" dirty="0"/>
              <a:t>*</a:t>
            </a:r>
            <a:r>
              <a:rPr lang="en-US" altLang="zh-TW" sz="1800" dirty="0" err="1"/>
              <a:t>true_v+kHat</a:t>
            </a:r>
            <a:r>
              <a:rPr lang="en-US" altLang="zh-TW" sz="1800" dirty="0"/>
              <a:t>*</a:t>
            </a:r>
            <a:r>
              <a:rPr lang="en-US" altLang="zh-TW" sz="1800" dirty="0" err="1"/>
              <a:t>true_w</a:t>
            </a:r>
            <a:endParaRPr lang="en-US" sz="1800" dirty="0">
              <a:solidFill>
                <a:schemeClr val="dk1"/>
              </a:solidFill>
              <a:sym typeface="Wingdings" panose="05000000000000000000" pitchFamily="2" charset="2"/>
            </a:endParaRPr>
          </a:p>
        </p:txBody>
      </p:sp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82FD21C9-677E-9F25-937A-A6EABF2A616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Calculator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CCB58FDE-5B2E-8406-0B95-27A8341E05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68</a:t>
            </a:fld>
            <a:endParaRPr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1422DE6-E0AF-8F60-9A43-E73D690D9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509" y="1023346"/>
            <a:ext cx="2556294" cy="370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505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422B348F-04E0-F512-4CED-17191BE73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92;p68">
            <a:extLst>
              <a:ext uri="{FF2B5EF4-FFF2-40B4-BE49-F238E27FC236}">
                <a16:creationId xmlns:a16="http://schemas.microsoft.com/office/drawing/2014/main" id="{2209B080-B618-D9B4-2382-562055AA26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1525" y="1015475"/>
            <a:ext cx="6417093" cy="3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  <a:sym typeface="Wingdings" panose="05000000000000000000" pitchFamily="2" charset="2"/>
              </a:rPr>
              <a:t>Apply calculator and select “Result”</a:t>
            </a:r>
          </a:p>
        </p:txBody>
      </p:sp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DC789B38-D9BF-07EB-201F-15362273E8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Calculator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075241ED-D127-C9CF-8288-36773AC86F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69</a:t>
            </a:fld>
            <a:endParaRPr/>
          </a:p>
        </p:txBody>
      </p:sp>
      <p:pic>
        <p:nvPicPr>
          <p:cNvPr id="5" name="圖片 4" descr="一張含有 圖形, 螢幕擷取畫面, 平面設計 的圖片&#10;&#10;AI 產生的內容可能不正確。">
            <a:extLst>
              <a:ext uri="{FF2B5EF4-FFF2-40B4-BE49-F238E27FC236}">
                <a16:creationId xmlns:a16="http://schemas.microsoft.com/office/drawing/2014/main" id="{0914829D-A74C-7DFE-93E1-4E09321F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202" t="16701" r="30132" b="11201"/>
          <a:stretch>
            <a:fillRect/>
          </a:stretch>
        </p:blipFill>
        <p:spPr>
          <a:xfrm>
            <a:off x="5199439" y="1589147"/>
            <a:ext cx="2499189" cy="2964326"/>
          </a:xfrm>
          <a:prstGeom prst="rect">
            <a:avLst/>
          </a:prstGeom>
        </p:spPr>
      </p:pic>
      <p:pic>
        <p:nvPicPr>
          <p:cNvPr id="6" name="Google Shape;507;p56">
            <a:extLst>
              <a:ext uri="{FF2B5EF4-FFF2-40B4-BE49-F238E27FC236}">
                <a16:creationId xmlns:a16="http://schemas.microsoft.com/office/drawing/2014/main" id="{D3F63113-85B8-E4BA-1AEB-E817FC0E53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7432" t="19941" r="30127" b="17644"/>
          <a:stretch/>
        </p:blipFill>
        <p:spPr>
          <a:xfrm>
            <a:off x="625634" y="1589147"/>
            <a:ext cx="2701624" cy="2964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142FFB8-62CF-D118-26CB-569CF1301881}"/>
              </a:ext>
            </a:extLst>
          </p:cNvPr>
          <p:cNvCxnSpPr/>
          <p:nvPr/>
        </p:nvCxnSpPr>
        <p:spPr>
          <a:xfrm>
            <a:off x="3400071" y="3014075"/>
            <a:ext cx="1799368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4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029EB15E-F443-782C-0970-10B6E3EF9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>
            <a:extLst>
              <a:ext uri="{FF2B5EF4-FFF2-40B4-BE49-F238E27FC236}">
                <a16:creationId xmlns:a16="http://schemas.microsoft.com/office/drawing/2014/main" id="{1F06232E-6242-8A96-071F-D3ED82DE437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4" y="271900"/>
            <a:ext cx="8280933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 dirty="0"/>
              <a:t>Problem Description</a:t>
            </a:r>
            <a:endParaRPr sz="2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Google Shape;106;p19">
                <a:extLst>
                  <a:ext uri="{FF2B5EF4-FFF2-40B4-BE49-F238E27FC236}">
                    <a16:creationId xmlns:a16="http://schemas.microsoft.com/office/drawing/2014/main" id="{4DA8ABD6-9930-1ED7-BA11-7A76EE40AE39}"/>
                  </a:ext>
                </a:extLst>
              </p:cNvPr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91525" y="943375"/>
                <a:ext cx="5900100" cy="39972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:r>
                  <a:rPr lang="en-US" altLang="zh-TW" sz="1800" dirty="0">
                    <a:solidFill>
                      <a:schemeClr val="dk1"/>
                    </a:solidFill>
                  </a:rPr>
                  <a:t>Initial condition:</a:t>
                </a:r>
              </a:p>
              <a:p>
                <a:pPr lvl="0" algn="l">
                  <a:buClr>
                    <a:schemeClr val="dk1"/>
                  </a:buClr>
                  <a:buSzPts val="1800"/>
                  <a:buChar char="●"/>
                </a:pPr>
                <a:r>
                  <a:rPr lang="en-US" altLang="zh-TW" sz="1800" dirty="0">
                    <a:solidFill>
                      <a:schemeClr val="dk1"/>
                    </a:solidFill>
                  </a:rPr>
                  <a:t>Inlet</a:t>
                </a:r>
              </a:p>
              <a:p>
                <a:pPr lvl="1" indent="-342900" algn="l">
                  <a:buClr>
                    <a:schemeClr val="dk1"/>
                  </a:buClr>
                  <a:buSzPts val="1800"/>
                  <a:buChar char="○"/>
                </a:pPr>
                <a:r>
                  <a:rPr lang="en-US" altLang="zh-TW" sz="1800" dirty="0">
                    <a:solidFill>
                      <a:schemeClr val="dk1"/>
                    </a:solidFill>
                  </a:rPr>
                  <a:t>Parabolic flow</a:t>
                </a:r>
              </a:p>
              <a:p>
                <a:pPr lvl="1" indent="-342900" algn="l">
                  <a:buClr>
                    <a:schemeClr val="dk1"/>
                  </a:buClr>
                  <a:buSzPts val="1800"/>
                  <a:buChar char="○"/>
                </a:pPr>
                <a:r>
                  <a:rPr lang="en-US" altLang="zh-TW" sz="1800" dirty="0">
                    <a:solidFill>
                      <a:schemeClr val="dk1"/>
                    </a:solidFill>
                  </a:rPr>
                  <a:t>Peak velocity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18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=1.5</m:t>
                    </m:r>
                  </m:oMath>
                </a14:m>
                <a:endParaRPr lang="en-US" altLang="zh-TW" sz="1800" dirty="0">
                  <a:solidFill>
                    <a:schemeClr val="dk1"/>
                  </a:solidFill>
                </a:endParaRPr>
              </a:p>
              <a:p>
                <a:pPr lvl="0" algn="l">
                  <a:buClr>
                    <a:schemeClr val="dk1"/>
                  </a:buClr>
                  <a:buSzPts val="1800"/>
                  <a:buChar char="●"/>
                </a:pPr>
                <a:r>
                  <a:rPr lang="en-US" altLang="zh-TW" sz="1800" dirty="0">
                    <a:solidFill>
                      <a:schemeClr val="dk1"/>
                    </a:solidFill>
                  </a:rPr>
                  <a:t>Outlet</a:t>
                </a:r>
              </a:p>
              <a:p>
                <a:pPr lvl="1" indent="-342900" algn="l">
                  <a:buClr>
                    <a:schemeClr val="dk1"/>
                  </a:buClr>
                  <a:buSzPts val="1800"/>
                  <a:buChar char="○"/>
                </a:pPr>
                <a:r>
                  <a:rPr lang="en-US" altLang="zh-TW" sz="1800" dirty="0">
                    <a:solidFill>
                      <a:schemeClr val="dk1"/>
                    </a:solidFill>
                  </a:rPr>
                  <a:t>Pressure </a:t>
                </a:r>
                <a14:m>
                  <m:oMath xmlns:m="http://schemas.openxmlformats.org/officeDocument/2006/math">
                    <m:r>
                      <a:rPr lang="en-US" altLang="zh-TW" sz="18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800" i="1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TW" sz="1800" dirty="0">
                  <a:solidFill>
                    <a:schemeClr val="dk1"/>
                  </a:solidFill>
                </a:endParaRPr>
              </a:p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:endParaRPr lang="en-US" altLang="zh-TW" sz="1800" dirty="0">
                  <a:solidFill>
                    <a:schemeClr val="dk1"/>
                  </a:solidFill>
                </a:endParaRPr>
              </a:p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</a:pPr>
                <a:r>
                  <a:rPr lang="en-US" altLang="zh-TW" sz="1800" dirty="0">
                    <a:solidFill>
                      <a:schemeClr val="dk1"/>
                    </a:solidFill>
                  </a:rPr>
                  <a:t>Boundary condition: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Char char="●"/>
                </a:pPr>
                <a:r>
                  <a:rPr lang="en-US" altLang="zh-TW" sz="1800" dirty="0">
                    <a:solidFill>
                      <a:schemeClr val="dk1"/>
                    </a:solidFill>
                  </a:rPr>
                  <a:t>Aneurysm walls </a:t>
                </a:r>
                <a:endParaRPr lang="en-US" sz="1800" dirty="0">
                  <a:solidFill>
                    <a:schemeClr val="dk1"/>
                  </a:solidFill>
                </a:endParaRPr>
              </a:p>
              <a:p>
                <a:pPr marL="914400" lvl="1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Char char="○"/>
                </a:pPr>
                <a:r>
                  <a:rPr lang="en-US" altLang="zh-TW" sz="1800" dirty="0">
                    <a:solidFill>
                      <a:schemeClr val="dk1"/>
                    </a:solidFill>
                  </a:rPr>
                  <a:t>No-slip</a:t>
                </a:r>
                <a:endParaRPr lang="en-US" sz="1800" dirty="0">
                  <a:solidFill>
                    <a:schemeClr val="dk1"/>
                  </a:solidFill>
                </a:endParaRPr>
              </a:p>
              <a:p>
                <a:pPr marL="914400" lvl="1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Char char="○"/>
                </a:pPr>
                <a14:m>
                  <m:oMath xmlns:m="http://schemas.openxmlformats.org/officeDocument/2006/math">
                    <m:r>
                      <a:rPr lang="en-US" altLang="zh-TW" sz="18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TW" sz="18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18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TW" sz="18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18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TW" sz="180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106" name="Google Shape;106;p19">
                <a:extLst>
                  <a:ext uri="{FF2B5EF4-FFF2-40B4-BE49-F238E27FC236}">
                    <a16:creationId xmlns:a16="http://schemas.microsoft.com/office/drawing/2014/main" id="{4DA8ABD6-9930-1ED7-BA11-7A76EE40AE3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91525" y="943375"/>
                <a:ext cx="5900100" cy="399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Google Shape;107;p19">
            <a:extLst>
              <a:ext uri="{FF2B5EF4-FFF2-40B4-BE49-F238E27FC236}">
                <a16:creationId xmlns:a16="http://schemas.microsoft.com/office/drawing/2014/main" id="{AE1A45CB-B5A2-CA30-107F-5000720304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  <p:pic>
        <p:nvPicPr>
          <p:cNvPr id="108" name="Google Shape;108;p19">
            <a:extLst>
              <a:ext uri="{FF2B5EF4-FFF2-40B4-BE49-F238E27FC236}">
                <a16:creationId xmlns:a16="http://schemas.microsoft.com/office/drawing/2014/main" id="{1A66B5EC-5362-FC99-A4D0-60A2BD3AC4F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3745" y="698325"/>
            <a:ext cx="2793063" cy="399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9">
            <a:extLst>
              <a:ext uri="{FF2B5EF4-FFF2-40B4-BE49-F238E27FC236}">
                <a16:creationId xmlns:a16="http://schemas.microsoft.com/office/drawing/2014/main" id="{6A863867-0F15-BA19-8BD0-8ECDF4F2DB83}"/>
              </a:ext>
            </a:extLst>
          </p:cNvPr>
          <p:cNvGrpSpPr/>
          <p:nvPr/>
        </p:nvGrpSpPr>
        <p:grpSpPr>
          <a:xfrm>
            <a:off x="4045367" y="782500"/>
            <a:ext cx="2157783" cy="2267643"/>
            <a:chOff x="3364725" y="685435"/>
            <a:chExt cx="2676624" cy="2716867"/>
          </a:xfrm>
        </p:grpSpPr>
        <p:pic>
          <p:nvPicPr>
            <p:cNvPr id="110" name="Google Shape;110;p19">
              <a:extLst>
                <a:ext uri="{FF2B5EF4-FFF2-40B4-BE49-F238E27FC236}">
                  <a16:creationId xmlns:a16="http://schemas.microsoft.com/office/drawing/2014/main" id="{B361C5BA-5EC2-1AB9-5138-20D73E09F5E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2191" r="3789"/>
            <a:stretch/>
          </p:blipFill>
          <p:spPr>
            <a:xfrm>
              <a:off x="3429184" y="685435"/>
              <a:ext cx="2547724" cy="23479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9">
              <a:extLst>
                <a:ext uri="{FF2B5EF4-FFF2-40B4-BE49-F238E27FC236}">
                  <a16:creationId xmlns:a16="http://schemas.microsoft.com/office/drawing/2014/main" id="{70646E7B-16CB-47A7-85AA-BC6A46B8B22D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64725" y="2849127"/>
              <a:ext cx="2676624" cy="5531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2" name="Google Shape;112;p19">
            <a:extLst>
              <a:ext uri="{FF2B5EF4-FFF2-40B4-BE49-F238E27FC236}">
                <a16:creationId xmlns:a16="http://schemas.microsoft.com/office/drawing/2014/main" id="{3B7E3A49-1E13-125E-BAA5-AB7AEB3CA85E}"/>
              </a:ext>
            </a:extLst>
          </p:cNvPr>
          <p:cNvCxnSpPr/>
          <p:nvPr/>
        </p:nvCxnSpPr>
        <p:spPr>
          <a:xfrm flipH="1">
            <a:off x="8344807" y="510075"/>
            <a:ext cx="48000" cy="376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Google Shape;113;p19">
            <a:extLst>
              <a:ext uri="{FF2B5EF4-FFF2-40B4-BE49-F238E27FC236}">
                <a16:creationId xmlns:a16="http://schemas.microsoft.com/office/drawing/2014/main" id="{7D4FF790-709B-4190-982B-AAA30B369748}"/>
              </a:ext>
            </a:extLst>
          </p:cNvPr>
          <p:cNvSpPr txBox="1"/>
          <p:nvPr/>
        </p:nvSpPr>
        <p:spPr>
          <a:xfrm>
            <a:off x="8119357" y="127575"/>
            <a:ext cx="70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rgbClr val="FF0000"/>
                </a:solidFill>
              </a:rPr>
              <a:t>Inlet</a:t>
            </a:r>
            <a:endParaRPr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0129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3595E829-D99A-94EC-6715-5C05852BD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92;p68">
            <a:extLst>
              <a:ext uri="{FF2B5EF4-FFF2-40B4-BE49-F238E27FC236}">
                <a16:creationId xmlns:a16="http://schemas.microsoft.com/office/drawing/2014/main" id="{C5A21E95-B194-44EF-260E-C45CF1266FF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1525" y="1015475"/>
            <a:ext cx="6417093" cy="3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>
              <a:buClr>
                <a:schemeClr val="dk1"/>
              </a:buClr>
              <a:buSzPts val="1800"/>
              <a:buChar char="●"/>
            </a:pPr>
            <a:r>
              <a:rPr lang="en-US" altLang="zh-TW" sz="1800" dirty="0">
                <a:solidFill>
                  <a:schemeClr val="dk1"/>
                </a:solidFill>
              </a:rPr>
              <a:t>Ctrl + space </a:t>
            </a:r>
            <a:r>
              <a:rPr lang="en-US" altLang="zh-TW" sz="1800" dirty="0">
                <a:solidFill>
                  <a:schemeClr val="dk1"/>
                </a:solidFill>
                <a:sym typeface="Wingdings" panose="05000000000000000000" pitchFamily="2" charset="2"/>
              </a:rPr>
              <a:t> Glyph</a:t>
            </a:r>
          </a:p>
          <a:p>
            <a:pPr lvl="0" algn="l">
              <a:buClr>
                <a:schemeClr val="dk1"/>
              </a:buClr>
              <a:buSzPts val="1800"/>
              <a:buChar char="●"/>
            </a:pPr>
            <a:r>
              <a:rPr lang="en-US" altLang="zh-TW" sz="1800" dirty="0">
                <a:solidFill>
                  <a:schemeClr val="dk1"/>
                </a:solidFill>
                <a:sym typeface="Wingdings" panose="05000000000000000000" pitchFamily="2" charset="2"/>
              </a:rPr>
              <a:t>Setup scale array to “Result”</a:t>
            </a:r>
          </a:p>
          <a:p>
            <a:pPr lvl="0" algn="l">
              <a:buClr>
                <a:schemeClr val="dk1"/>
              </a:buClr>
              <a:buSzPts val="1800"/>
              <a:buChar char="●"/>
            </a:pPr>
            <a:r>
              <a:rPr lang="en-US" altLang="zh-TW" sz="1800" dirty="0">
                <a:solidFill>
                  <a:schemeClr val="dk1"/>
                </a:solidFill>
                <a:sym typeface="Wingdings" panose="05000000000000000000" pitchFamily="2" charset="2"/>
              </a:rPr>
              <a:t>Setup number of sample point</a:t>
            </a:r>
          </a:p>
          <a:p>
            <a:pPr lvl="0" algn="l">
              <a:buClr>
                <a:schemeClr val="dk1"/>
              </a:buClr>
              <a:buSzPts val="1800"/>
              <a:buChar char="●"/>
            </a:pPr>
            <a:endParaRPr lang="en-US" altLang="zh-TW" sz="1800" dirty="0">
              <a:solidFill>
                <a:schemeClr val="dk1"/>
              </a:solidFill>
              <a:sym typeface="Wingdings" panose="05000000000000000000" pitchFamily="2" charset="2"/>
            </a:endParaRPr>
          </a:p>
        </p:txBody>
      </p:sp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3B133EA1-15FF-664F-E035-768646B1726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Glyph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AFBEBBA1-BD03-9267-1381-17B1BD3A7D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70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8489AD-2547-3573-0188-6127C60B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927" y="804868"/>
            <a:ext cx="2722548" cy="391020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BD32630-0DF7-23C9-26E7-C11FC28EF98F}"/>
              </a:ext>
            </a:extLst>
          </p:cNvPr>
          <p:cNvSpPr/>
          <p:nvPr/>
        </p:nvSpPr>
        <p:spPr>
          <a:xfrm>
            <a:off x="6308436" y="2406073"/>
            <a:ext cx="2475346" cy="4756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9D1534A-DD5A-97E4-2F58-0F91A1F77D9D}"/>
              </a:ext>
            </a:extLst>
          </p:cNvPr>
          <p:cNvSpPr/>
          <p:nvPr/>
        </p:nvSpPr>
        <p:spPr>
          <a:xfrm>
            <a:off x="6302865" y="4007278"/>
            <a:ext cx="2475346" cy="5093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56771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19D37547-9C6A-5F85-B344-B4358D49D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92;p68">
            <a:extLst>
              <a:ext uri="{FF2B5EF4-FFF2-40B4-BE49-F238E27FC236}">
                <a16:creationId xmlns:a16="http://schemas.microsoft.com/office/drawing/2014/main" id="{E2C112FE-4AD0-E87F-58C7-04368AEA33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1525" y="1015475"/>
            <a:ext cx="8652293" cy="3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  <a:sym typeface="Wingdings" panose="05000000000000000000" pitchFamily="2" charset="2"/>
              </a:rPr>
              <a:t>Apply glyph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  <a:sym typeface="Wingdings" panose="05000000000000000000" pitchFamily="2" charset="2"/>
              </a:rPr>
              <a:t>Adjust calculator opacity to 0.005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lang="en-US" sz="1800" dirty="0">
              <a:solidFill>
                <a:schemeClr val="dk1"/>
              </a:solidFill>
              <a:sym typeface="Wingdings" panose="05000000000000000000" pitchFamily="2" charset="2"/>
            </a:endParaRPr>
          </a:p>
        </p:txBody>
      </p:sp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C5032E58-1EFE-111E-3BFE-409C9B8F9BD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2800" b="1" dirty="0"/>
              <a:t>Glyph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47D85D52-EF74-2CD8-69DB-1E44E44B696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71</a:t>
            </a:fld>
            <a:endParaRPr/>
          </a:p>
        </p:txBody>
      </p:sp>
      <p:pic>
        <p:nvPicPr>
          <p:cNvPr id="5" name="圖片 4" descr="一張含有 圖形, 螢幕擷取畫面, 平面設計 的圖片&#10;&#10;AI 產生的內容可能不正確。">
            <a:extLst>
              <a:ext uri="{FF2B5EF4-FFF2-40B4-BE49-F238E27FC236}">
                <a16:creationId xmlns:a16="http://schemas.microsoft.com/office/drawing/2014/main" id="{5047DFB9-2555-E903-3F91-70D59FE2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202" t="16701" r="30132" b="11201"/>
          <a:stretch>
            <a:fillRect/>
          </a:stretch>
        </p:blipFill>
        <p:spPr>
          <a:xfrm>
            <a:off x="541586" y="1776667"/>
            <a:ext cx="2499189" cy="2964326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686312D7-1F6E-E6CB-1A0A-DC22710CC3AC}"/>
              </a:ext>
            </a:extLst>
          </p:cNvPr>
          <p:cNvCxnSpPr/>
          <p:nvPr/>
        </p:nvCxnSpPr>
        <p:spPr>
          <a:xfrm>
            <a:off x="3395453" y="3258830"/>
            <a:ext cx="1799368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圖片 1" descr="一張含有 無脊椎動物 的圖片&#10;&#10;AI 產生的內容可能不正確。">
            <a:extLst>
              <a:ext uri="{FF2B5EF4-FFF2-40B4-BE49-F238E27FC236}">
                <a16:creationId xmlns:a16="http://schemas.microsoft.com/office/drawing/2014/main" id="{DAAF4B68-F876-2EBD-705B-9BEBE79C49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567" t="6176" r="33029" b="4294"/>
          <a:stretch>
            <a:fillRect/>
          </a:stretch>
        </p:blipFill>
        <p:spPr>
          <a:xfrm>
            <a:off x="5194821" y="1504984"/>
            <a:ext cx="2707062" cy="350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197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>
          <a:extLst>
            <a:ext uri="{FF2B5EF4-FFF2-40B4-BE49-F238E27FC236}">
              <a16:creationId xmlns:a16="http://schemas.microsoft.com/office/drawing/2014/main" id="{B82E2480-302E-263D-B193-4F9F674D4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3">
            <a:extLst>
              <a:ext uri="{FF2B5EF4-FFF2-40B4-BE49-F238E27FC236}">
                <a16:creationId xmlns:a16="http://schemas.microsoft.com/office/drawing/2014/main" id="{80B79229-50F3-B387-E863-81547F4B6B0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6493" y="2209528"/>
            <a:ext cx="67005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dirty="0"/>
              <a:t>API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621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6FD8B1AF-356C-B2FA-AA72-823AABB39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2E8A801E-7C03-2402-9098-89F23BB352D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sz="2800" b="1" dirty="0"/>
              <a:t>Key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77CE5F63-FA0B-03D8-73AE-4F1495B6AAD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73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70BD9FA8-E1F7-78A7-189E-93EEF871F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8"/>
            <a:ext cx="8601391" cy="720436"/>
          </a:xfrm>
        </p:spPr>
        <p:txBody>
          <a:bodyPr anchor="t">
            <a:noAutofit/>
          </a:bodyPr>
          <a:lstStyle/>
          <a:p>
            <a:pPr algn="l"/>
            <a:r>
              <a:rPr lang="en-US" altLang="zh-TW" sz="1600" i="1" dirty="0">
                <a:solidFill>
                  <a:schemeClr val="tx1"/>
                </a:solidFill>
              </a:rPr>
              <a:t>class 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physicsnemo.sym.key.Key</a:t>
            </a:r>
            <a:r>
              <a:rPr lang="en-US" altLang="zh-TW" sz="1600" dirty="0">
                <a:solidFill>
                  <a:schemeClr val="tx1"/>
                </a:solidFill>
              </a:rPr>
              <a:t>(</a:t>
            </a:r>
            <a:r>
              <a:rPr lang="en-US" altLang="zh-TW" sz="1600" i="1" dirty="0">
                <a:solidFill>
                  <a:schemeClr val="tx1"/>
                </a:solidFill>
              </a:rPr>
              <a:t>name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size=1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derivatives=[]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base_unit</a:t>
            </a:r>
            <a:r>
              <a:rPr lang="en-US" altLang="zh-TW" sz="1600" i="1" dirty="0">
                <a:solidFill>
                  <a:schemeClr val="tx1"/>
                </a:solidFill>
              </a:rPr>
              <a:t>=None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scale=</a:t>
            </a:r>
          </a:p>
          <a:p>
            <a:pPr algn="l"/>
            <a:r>
              <a:rPr lang="en-US" altLang="zh-TW" sz="1600" i="1" dirty="0">
                <a:solidFill>
                  <a:schemeClr val="tx1"/>
                </a:solidFill>
              </a:rPr>
              <a:t>(0.0,1.0))</a:t>
            </a:r>
          </a:p>
          <a:p>
            <a:pPr algn="l"/>
            <a:endParaRPr lang="en-US" altLang="zh-TW" sz="1600" i="1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A1F6F6-984B-2F39-F810-5A80B5AB2646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2655AEB-EDCB-DD94-637B-27B578424F9C}"/>
              </a:ext>
            </a:extLst>
          </p:cNvPr>
          <p:cNvSpPr/>
          <p:nvPr/>
        </p:nvSpPr>
        <p:spPr>
          <a:xfrm>
            <a:off x="311700" y="868217"/>
            <a:ext cx="8601391" cy="720437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EB277A75-A0D7-F1E1-1B4D-CFD6C08E7BA3}"/>
              </a:ext>
            </a:extLst>
          </p:cNvPr>
          <p:cNvSpPr txBox="1">
            <a:spLocks/>
          </p:cNvSpPr>
          <p:nvPr/>
        </p:nvSpPr>
        <p:spPr>
          <a:xfrm>
            <a:off x="311699" y="1851313"/>
            <a:ext cx="8601391" cy="2291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Class describing keys used for graph unroll. The most basic key is just a simple string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however you can also add dimension information and even information on how to scale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inputs to networks.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name</a:t>
            </a:r>
            <a:r>
              <a:rPr lang="en-US" altLang="zh-TW" sz="1600" dirty="0">
                <a:solidFill>
                  <a:schemeClr val="tx1"/>
                </a:solidFill>
              </a:rPr>
              <a:t> (str) – String used to refer to the variable (e.g. ‘x’, ‘y’…).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size</a:t>
            </a:r>
            <a:r>
              <a:rPr lang="en-US" altLang="zh-TW" sz="1600" dirty="0">
                <a:solidFill>
                  <a:schemeClr val="tx1"/>
                </a:solidFill>
              </a:rPr>
              <a:t> (int=1) – Dimension of variable.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derivatives</a:t>
            </a:r>
            <a:r>
              <a:rPr lang="en-US" altLang="zh-TW" sz="1600" dirty="0">
                <a:solidFill>
                  <a:schemeClr val="tx1"/>
                </a:solidFill>
              </a:rPr>
              <a:t> (List=[]) – This signifies that this key holds a derivative with respect to that key.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scale</a:t>
            </a:r>
            <a:r>
              <a:rPr lang="en-US" altLang="zh-TW" sz="1600" dirty="0">
                <a:solidFill>
                  <a:schemeClr val="tx1"/>
                </a:solidFill>
              </a:rPr>
              <a:t> ((float, float)) – Characteristic location and scale of quantity: used for </a:t>
            </a:r>
            <a:r>
              <a:rPr lang="en-US" altLang="zh-TW" sz="1600" dirty="0" err="1">
                <a:solidFill>
                  <a:schemeClr val="tx1"/>
                </a:solidFill>
              </a:rPr>
              <a:t>normalisation</a:t>
            </a:r>
            <a:r>
              <a:rPr lang="en-US" altLang="zh-TW" sz="1600" dirty="0">
                <a:solidFill>
                  <a:schemeClr val="tx1"/>
                </a:solidFill>
              </a:rPr>
              <a:t>.</a:t>
            </a:r>
            <a:endParaRPr lang="en-US" altLang="zh-TW" sz="16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20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76F6E255-5D79-7FC0-961A-A6D88D240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471916A3-2555-93B9-FEFB-45C84871B8E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sz="2800" b="1" dirty="0"/>
              <a:t>Node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D98304E0-DE85-8759-5C27-77A6D38A45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74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55F22663-B124-D419-E485-523AEC397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8"/>
            <a:ext cx="8601391" cy="434990"/>
          </a:xfrm>
        </p:spPr>
        <p:txBody>
          <a:bodyPr anchor="t">
            <a:noAutofit/>
          </a:bodyPr>
          <a:lstStyle/>
          <a:p>
            <a:pPr algn="l"/>
            <a:r>
              <a:rPr lang="en-US" altLang="zh-TW" sz="1600" i="1" dirty="0">
                <a:solidFill>
                  <a:schemeClr val="tx1"/>
                </a:solidFill>
              </a:rPr>
              <a:t>class 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physicsnemo.sym.node.Node</a:t>
            </a:r>
            <a:r>
              <a:rPr lang="en-US" altLang="zh-TW" sz="1600" dirty="0">
                <a:solidFill>
                  <a:schemeClr val="tx1"/>
                </a:solidFill>
              </a:rPr>
              <a:t>(</a:t>
            </a:r>
            <a:r>
              <a:rPr lang="en-US" altLang="zh-TW" sz="1600" i="1" dirty="0">
                <a:solidFill>
                  <a:schemeClr val="tx1"/>
                </a:solidFill>
              </a:rPr>
              <a:t>inputs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outputs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evaluate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name='Node'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optimize=False</a:t>
            </a:r>
            <a:r>
              <a:rPr lang="en-US" altLang="zh-TW" sz="1600" dirty="0">
                <a:solidFill>
                  <a:schemeClr val="tx1"/>
                </a:solidFill>
              </a:rPr>
              <a:t>)</a:t>
            </a:r>
            <a:endParaRPr lang="en-US" altLang="zh-TW" sz="1600" i="1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DB054CC-344D-5D52-DB96-300BD8E3655B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79FBECD-35CD-10FB-EC84-120CF03721FE}"/>
              </a:ext>
            </a:extLst>
          </p:cNvPr>
          <p:cNvSpPr/>
          <p:nvPr/>
        </p:nvSpPr>
        <p:spPr>
          <a:xfrm>
            <a:off x="311700" y="868217"/>
            <a:ext cx="8601391" cy="434990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8503E401-EB20-6F31-1400-98792C1C0FCE}"/>
              </a:ext>
            </a:extLst>
          </p:cNvPr>
          <p:cNvSpPr txBox="1">
            <a:spLocks/>
          </p:cNvSpPr>
          <p:nvPr/>
        </p:nvSpPr>
        <p:spPr>
          <a:xfrm>
            <a:off x="311698" y="1516769"/>
            <a:ext cx="8601391" cy="262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Base class for all nodes used to unroll computational graph in 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</a:t>
            </a:r>
            <a:r>
              <a:rPr lang="en-US" altLang="zh-TW" sz="1600" dirty="0">
                <a:solidFill>
                  <a:schemeClr val="tx1"/>
                </a:solidFill>
              </a:rPr>
              <a:t>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inputs</a:t>
            </a:r>
            <a:r>
              <a:rPr lang="en-US" altLang="zh-TW" sz="1600" dirty="0">
                <a:solidFill>
                  <a:schemeClr val="tx1"/>
                </a:solidFill>
              </a:rPr>
              <a:t> (List[Union[str, </a:t>
            </a:r>
            <a:r>
              <a:rPr lang="en-US" altLang="zh-TW" sz="1600" dirty="0">
                <a:solidFill>
                  <a:schemeClr val="tx1"/>
                </a:solidFill>
                <a:hlinkClick r:id="rId3" tooltip="physicsnemo.sym.key.Ke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Key</a:t>
            </a:r>
            <a:r>
              <a:rPr lang="en-US" altLang="zh-TW" sz="1600" dirty="0">
                <a:solidFill>
                  <a:schemeClr val="tx1"/>
                </a:solidFill>
              </a:rPr>
              <a:t>]]) – Names of inputs to node. For example, inputs=[‘x’, ‘y’].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outputs</a:t>
            </a:r>
            <a:r>
              <a:rPr lang="en-US" altLang="zh-TW" sz="1600" dirty="0">
                <a:solidFill>
                  <a:schemeClr val="tx1"/>
                </a:solidFill>
              </a:rPr>
              <a:t> (List[Union[str, </a:t>
            </a:r>
            <a:r>
              <a:rPr lang="en-US" altLang="zh-TW" sz="1600" dirty="0">
                <a:solidFill>
                  <a:schemeClr val="tx1"/>
                </a:solidFill>
                <a:hlinkClick r:id="rId3" tooltip="physicsnemo.sym.key.Ke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Key</a:t>
            </a:r>
            <a:r>
              <a:rPr lang="en-US" altLang="zh-TW" sz="1600" dirty="0">
                <a:solidFill>
                  <a:schemeClr val="tx1"/>
                </a:solidFill>
              </a:rPr>
              <a:t>]]) – Names of outputs to node. For example, inputs=[‘u’, ‘v’, ‘p’].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evaluate</a:t>
            </a:r>
            <a:r>
              <a:rPr lang="en-US" altLang="zh-TW" sz="1600" dirty="0">
                <a:solidFill>
                  <a:schemeClr val="tx1"/>
                </a:solidFill>
              </a:rPr>
              <a:t> (</a:t>
            </a:r>
            <a:r>
              <a:rPr lang="en-US" altLang="zh-TW" sz="1600" dirty="0" err="1">
                <a:solidFill>
                  <a:schemeClr val="tx1"/>
                </a:solidFill>
              </a:rPr>
              <a:t>Pytorch</a:t>
            </a:r>
            <a:r>
              <a:rPr lang="en-US" altLang="zh-TW" sz="1600" dirty="0">
                <a:solidFill>
                  <a:schemeClr val="tx1"/>
                </a:solidFill>
              </a:rPr>
              <a:t> Function) – A </a:t>
            </a:r>
            <a:r>
              <a:rPr lang="en-US" altLang="zh-TW" sz="1600" dirty="0" err="1">
                <a:solidFill>
                  <a:schemeClr val="tx1"/>
                </a:solidFill>
              </a:rPr>
              <a:t>pytorch</a:t>
            </a:r>
            <a:r>
              <a:rPr lang="en-US" altLang="zh-TW" sz="1600" dirty="0">
                <a:solidFill>
                  <a:schemeClr val="tx1"/>
                </a:solidFill>
              </a:rPr>
              <a:t> function that takes in a dictionary of tensors whose keys are the above inputs.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name</a:t>
            </a:r>
            <a:r>
              <a:rPr lang="en-US" altLang="zh-TW" sz="1600" dirty="0">
                <a:solidFill>
                  <a:schemeClr val="tx1"/>
                </a:solidFill>
              </a:rPr>
              <a:t> (str) – Name of node for print statements and debugging.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optimize</a:t>
            </a:r>
            <a:r>
              <a:rPr lang="en-US" altLang="zh-TW" sz="1600" dirty="0">
                <a:solidFill>
                  <a:schemeClr val="tx1"/>
                </a:solidFill>
              </a:rPr>
              <a:t> (bool) – If true then any trainable parameters contained in the node will be optimized by the Trainer.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9667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046AF527-845C-5B42-9F4A-80BF765AD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C3A937BF-40AC-4A69-6451-FF7DD9C225C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2800" b="1" dirty="0" err="1"/>
              <a:t>IntegralBoundaryConstraint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45A1EB0C-9284-24ED-7E7E-294BA336E6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75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3376F94A-BE5B-9DEC-EFC7-03EC58552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8"/>
            <a:ext cx="8601391" cy="792600"/>
          </a:xfrm>
        </p:spPr>
        <p:txBody>
          <a:bodyPr>
            <a:noAutofit/>
          </a:bodyPr>
          <a:lstStyle/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physicsnemo.sym.domain.constraint.continuous.IntegralBoundaryConstraint(</a:t>
            </a:r>
            <a:r>
              <a:rPr lang="en-US" altLang="zh-TW" sz="1600" i="1" dirty="0">
                <a:solidFill>
                  <a:schemeClr val="tx1"/>
                </a:solidFill>
              </a:rPr>
              <a:t>nodes: List</a:t>
            </a:r>
          </a:p>
          <a:p>
            <a:pPr algn="l"/>
            <a:r>
              <a:rPr lang="en-US" altLang="zh-TW" sz="1600" i="1" dirty="0">
                <a:solidFill>
                  <a:schemeClr val="tx1"/>
                </a:solidFill>
              </a:rPr>
              <a:t>[</a:t>
            </a:r>
            <a:r>
              <a:rPr lang="en-US" altLang="zh-TW" sz="1600" i="1" dirty="0">
                <a:solidFill>
                  <a:schemeClr val="tx1"/>
                </a:solidFill>
                <a:hlinkClick r:id="rId3" tooltip="physicsnemo.sym.node.N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altLang="zh-TW" sz="1600" i="1" dirty="0">
                <a:solidFill>
                  <a:schemeClr val="tx1"/>
                </a:solidFill>
              </a:rPr>
              <a:t>]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geometry: </a:t>
            </a:r>
            <a:r>
              <a:rPr lang="en-US" altLang="zh-TW" sz="1600" i="1" dirty="0">
                <a:solidFill>
                  <a:schemeClr val="tx1"/>
                </a:solidFill>
                <a:hlinkClick r:id="rId4" tooltip="physicsnemo.sym.geometry.geometry.Geomet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Geometry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outvar</a:t>
            </a:r>
            <a:r>
              <a:rPr lang="en-US" altLang="zh-TW" sz="1600" i="1" dirty="0">
                <a:solidFill>
                  <a:schemeClr val="tx1"/>
                </a:solidFill>
              </a:rPr>
              <a:t>: </a:t>
            </a:r>
            <a:r>
              <a:rPr lang="en-US" altLang="zh-TW" sz="1600" i="1" dirty="0" err="1">
                <a:solidFill>
                  <a:schemeClr val="tx1"/>
                </a:solidFill>
              </a:rPr>
              <a:t>Dict</a:t>
            </a:r>
            <a:r>
              <a:rPr lang="en-US" altLang="zh-TW" sz="1600" i="1" dirty="0">
                <a:solidFill>
                  <a:schemeClr val="tx1"/>
                </a:solidFill>
              </a:rPr>
              <a:t>[str, Union[int, float, Basic]]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batch_size</a:t>
            </a:r>
            <a:r>
              <a:rPr lang="en-US" altLang="zh-TW" sz="1600" i="1" dirty="0">
                <a:solidFill>
                  <a:schemeClr val="tx1"/>
                </a:solidFill>
              </a:rPr>
              <a:t>: int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</a:p>
          <a:p>
            <a:pPr algn="l"/>
            <a:r>
              <a:rPr lang="en-US" altLang="zh-TW" sz="1600" i="1" dirty="0" err="1">
                <a:solidFill>
                  <a:schemeClr val="tx1"/>
                </a:solidFill>
              </a:rPr>
              <a:t>integral_batch_size</a:t>
            </a:r>
            <a:r>
              <a:rPr lang="en-US" altLang="zh-TW" sz="1600" i="1" dirty="0">
                <a:solidFill>
                  <a:schemeClr val="tx1"/>
                </a:solidFill>
              </a:rPr>
              <a:t>: int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criteria: Optional[Union[Basic, Callable]] = None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lambda_weighting</a:t>
            </a:r>
            <a:r>
              <a:rPr lang="en-US" altLang="zh-TW" sz="1600" i="1" dirty="0"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altLang="zh-TW" sz="1600" i="1" dirty="0" err="1">
                <a:solidFill>
                  <a:schemeClr val="tx1"/>
                </a:solidFill>
              </a:rPr>
              <a:t>Dict</a:t>
            </a:r>
            <a:r>
              <a:rPr lang="en-US" altLang="zh-TW" sz="1600" i="1" dirty="0">
                <a:solidFill>
                  <a:schemeClr val="tx1"/>
                </a:solidFill>
              </a:rPr>
              <a:t>[str, Union[int, float, Basic]] = None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parameterization: Optional[</a:t>
            </a:r>
            <a:r>
              <a:rPr lang="en-US" altLang="zh-TW" sz="1600" i="1" dirty="0">
                <a:solidFill>
                  <a:schemeClr val="tx1"/>
                </a:solidFill>
                <a:hlinkClick r:id="rId5" tooltip="physicsnemo.sym.geometry.parameterization.Parameter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Parameterization</a:t>
            </a:r>
            <a:r>
              <a:rPr lang="en-US" altLang="zh-TW" sz="1600" i="1" dirty="0">
                <a:solidFill>
                  <a:schemeClr val="tx1"/>
                </a:solidFill>
              </a:rPr>
              <a:t>] = </a:t>
            </a:r>
          </a:p>
          <a:p>
            <a:pPr algn="l"/>
            <a:r>
              <a:rPr lang="en-US" altLang="zh-TW" sz="1600" i="1" dirty="0">
                <a:solidFill>
                  <a:schemeClr val="tx1"/>
                </a:solidFill>
              </a:rPr>
              <a:t>None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fixed_dataset</a:t>
            </a:r>
            <a:r>
              <a:rPr lang="en-US" altLang="zh-TW" sz="1600" i="1" dirty="0">
                <a:solidFill>
                  <a:schemeClr val="tx1"/>
                </a:solidFill>
              </a:rPr>
              <a:t>: bool = True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batch_per_epoch</a:t>
            </a:r>
            <a:r>
              <a:rPr lang="en-US" altLang="zh-TW" sz="1600" i="1" dirty="0">
                <a:solidFill>
                  <a:schemeClr val="tx1"/>
                </a:solidFill>
              </a:rPr>
              <a:t>: int = 100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quasirandom</a:t>
            </a:r>
            <a:r>
              <a:rPr lang="en-US" altLang="zh-TW" sz="1600" i="1" dirty="0">
                <a:solidFill>
                  <a:schemeClr val="tx1"/>
                </a:solidFill>
              </a:rPr>
              <a:t>: bool = False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</a:p>
          <a:p>
            <a:pPr algn="l"/>
            <a:r>
              <a:rPr lang="en-US" altLang="zh-TW" sz="1600" i="1" dirty="0" err="1">
                <a:solidFill>
                  <a:schemeClr val="tx1"/>
                </a:solidFill>
              </a:rPr>
              <a:t>num_workers</a:t>
            </a:r>
            <a:r>
              <a:rPr lang="en-US" altLang="zh-TW" sz="1600" i="1" dirty="0">
                <a:solidFill>
                  <a:schemeClr val="tx1"/>
                </a:solidFill>
              </a:rPr>
              <a:t>: int = 0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loss: </a:t>
            </a:r>
            <a:r>
              <a:rPr lang="en-US" altLang="zh-TW" sz="1600" i="1" dirty="0">
                <a:solidFill>
                  <a:schemeClr val="tx1"/>
                </a:solidFill>
                <a:hlinkClick r:id="rId6" tooltip="physicsnemo.sym.loss.loss.Lo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Loss</a:t>
            </a:r>
            <a:r>
              <a:rPr lang="en-US" altLang="zh-TW" sz="1600" i="1" dirty="0">
                <a:solidFill>
                  <a:schemeClr val="tx1"/>
                </a:solidFill>
              </a:rPr>
              <a:t> = </a:t>
            </a:r>
            <a:r>
              <a:rPr lang="en-US" altLang="zh-TW" sz="1600" i="1" dirty="0" err="1">
                <a:solidFill>
                  <a:schemeClr val="tx1"/>
                </a:solidFill>
              </a:rPr>
              <a:t>IntegralLossNorm</a:t>
            </a:r>
            <a:r>
              <a:rPr lang="en-US" altLang="zh-TW" sz="1600" i="1" dirty="0">
                <a:solidFill>
                  <a:schemeClr val="tx1"/>
                </a:solidFill>
              </a:rPr>
              <a:t>()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shuffle: bool = True</a:t>
            </a:r>
            <a:r>
              <a:rPr lang="en-US" altLang="zh-TW" sz="1600" dirty="0">
                <a:solidFill>
                  <a:schemeClr val="tx1"/>
                </a:solidFill>
              </a:rPr>
              <a:t>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3B4E249-8FF3-E9A8-70C5-CC2F72A4A77C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0727711-C8BD-2B73-9BD6-0208D18673DB}"/>
              </a:ext>
            </a:extLst>
          </p:cNvPr>
          <p:cNvSpPr/>
          <p:nvPr/>
        </p:nvSpPr>
        <p:spPr>
          <a:xfrm>
            <a:off x="311700" y="868218"/>
            <a:ext cx="8601391" cy="1703532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E5832180-A956-10F6-31AD-FB737857B19E}"/>
              </a:ext>
            </a:extLst>
          </p:cNvPr>
          <p:cNvSpPr txBox="1">
            <a:spLocks/>
          </p:cNvSpPr>
          <p:nvPr/>
        </p:nvSpPr>
        <p:spPr>
          <a:xfrm>
            <a:off x="311699" y="2762986"/>
            <a:ext cx="8601391" cy="21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Integral Constraint applied to boundary/perimeter/surface of geometry. For example, in 3D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this will create a constraint on the surface of the given geometry.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inputs</a:t>
            </a:r>
            <a:r>
              <a:rPr lang="en-US" altLang="zh-TW" sz="1600" dirty="0">
                <a:solidFill>
                  <a:schemeClr val="tx1"/>
                </a:solidFill>
              </a:rPr>
              <a:t> (List[Union[str, </a:t>
            </a:r>
            <a:r>
              <a:rPr lang="en-US" altLang="zh-TW" sz="1600" dirty="0">
                <a:solidFill>
                  <a:schemeClr val="tx1"/>
                </a:solidFill>
                <a:hlinkClick r:id="rId7" tooltip="physicsnemo.sym.key.Ke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Key</a:t>
            </a:r>
            <a:r>
              <a:rPr lang="en-US" altLang="zh-TW" sz="1600" dirty="0">
                <a:solidFill>
                  <a:schemeClr val="tx1"/>
                </a:solidFill>
              </a:rPr>
              <a:t>]]) – Names of inputs to node. For example, inputs=[‘x’, ‘y’].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nodes</a:t>
            </a:r>
            <a:r>
              <a:rPr lang="en-US" altLang="zh-TW" sz="1600" dirty="0">
                <a:solidFill>
                  <a:schemeClr val="tx1"/>
                </a:solidFill>
              </a:rPr>
              <a:t> (List[</a:t>
            </a:r>
            <a:r>
              <a:rPr lang="en-US" altLang="zh-TW" sz="1600" dirty="0">
                <a:solidFill>
                  <a:schemeClr val="tx1"/>
                </a:solidFill>
                <a:hlinkClick r:id="rId3" tooltip="physicsnemo.sym.node.N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altLang="zh-TW" sz="1600" dirty="0">
                <a:solidFill>
                  <a:schemeClr val="tx1"/>
                </a:solidFill>
              </a:rPr>
              <a:t>]) – List of 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</a:t>
            </a:r>
            <a:r>
              <a:rPr lang="en-US" altLang="zh-TW" sz="1600" dirty="0">
                <a:solidFill>
                  <a:schemeClr val="tx1"/>
                </a:solidFill>
              </a:rPr>
              <a:t> Nodes to unroll graph with.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geometry</a:t>
            </a:r>
            <a:r>
              <a:rPr lang="en-US" altLang="zh-TW" sz="1600" dirty="0">
                <a:solidFill>
                  <a:schemeClr val="tx1"/>
                </a:solidFill>
              </a:rPr>
              <a:t> (</a:t>
            </a:r>
            <a:r>
              <a:rPr lang="en-US" altLang="zh-TW" sz="1600" dirty="0">
                <a:solidFill>
                  <a:schemeClr val="tx1"/>
                </a:solidFill>
                <a:hlinkClick r:id="rId4" tooltip="physicsnemo.sym.geometry.geometry.Geomet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Geometry</a:t>
            </a:r>
            <a:r>
              <a:rPr lang="en-US" altLang="zh-TW" sz="1600" dirty="0">
                <a:solidFill>
                  <a:schemeClr val="tx1"/>
                </a:solidFill>
              </a:rPr>
              <a:t>) – 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</a:t>
            </a:r>
            <a:r>
              <a:rPr lang="en-US" altLang="zh-TW" sz="1600" dirty="0">
                <a:solidFill>
                  <a:schemeClr val="tx1"/>
                </a:solidFill>
              </a:rPr>
              <a:t> Geometry to apply the constraint with.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outvar</a:t>
            </a:r>
            <a:r>
              <a:rPr lang="en-US" altLang="zh-TW" sz="1600" dirty="0">
                <a:solidFill>
                  <a:schemeClr val="tx1"/>
                </a:solidFill>
              </a:rPr>
              <a:t> (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</a:t>
            </a:r>
            <a:r>
              <a:rPr lang="en-US" altLang="zh-TW" sz="1600" dirty="0" err="1">
                <a:solidFill>
                  <a:schemeClr val="tx1"/>
                </a:solidFill>
              </a:rPr>
              <a:t>sp.Basic</a:t>
            </a:r>
            <a:r>
              <a:rPr lang="en-US" altLang="zh-TW" sz="1600" dirty="0">
                <a:solidFill>
                  <a:schemeClr val="tx1"/>
                </a:solidFill>
              </a:rPr>
              <a:t>]]) – A dictionary of </a:t>
            </a:r>
            <a:r>
              <a:rPr lang="en-US" altLang="zh-TW" sz="1600" dirty="0" err="1">
                <a:solidFill>
                  <a:schemeClr val="tx1"/>
                </a:solidFill>
              </a:rPr>
              <a:t>SymPy</a:t>
            </a:r>
            <a:r>
              <a:rPr lang="en-US" altLang="zh-TW" sz="1600" dirty="0">
                <a:solidFill>
                  <a:schemeClr val="tx1"/>
                </a:solidFill>
              </a:rPr>
              <a:t> Symbols/Expr, floats or int. This is used to describe the constraint. For example, </a:t>
            </a:r>
            <a:r>
              <a:rPr lang="en-US" altLang="zh-TW" sz="1600" dirty="0" err="1">
                <a:solidFill>
                  <a:schemeClr val="tx1"/>
                </a:solidFill>
              </a:rPr>
              <a:t>outvar</a:t>
            </a:r>
            <a:r>
              <a:rPr lang="en-US" altLang="zh-TW" sz="1600" dirty="0">
                <a:solidFill>
                  <a:schemeClr val="tx1"/>
                </a:solidFill>
              </a:rPr>
              <a:t>={‘u’: 0} would specify the integral of ‘u’ to be zero.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0994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88200082-D7EA-48B3-4065-576D50D69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116D4E2E-9652-18AF-FC5B-37EF58FA179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2800" b="1" dirty="0" err="1"/>
              <a:t>IntegralBoundaryConstraint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A4037B7F-F0A2-32FE-A447-C8C88C18FA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76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3EF6EAA8-D805-8928-5A82-EB7429A0E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8"/>
            <a:ext cx="8601391" cy="792600"/>
          </a:xfrm>
        </p:spPr>
        <p:txBody>
          <a:bodyPr>
            <a:noAutofit/>
          </a:bodyPr>
          <a:lstStyle/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physicsnemo.sym.domain.constraint.continuous.IntegralBoundaryConstraint(</a:t>
            </a:r>
            <a:r>
              <a:rPr lang="en-US" altLang="zh-TW" sz="1600" i="1" dirty="0">
                <a:solidFill>
                  <a:schemeClr val="tx1"/>
                </a:solidFill>
              </a:rPr>
              <a:t>nodes: List</a:t>
            </a:r>
          </a:p>
          <a:p>
            <a:pPr algn="l"/>
            <a:r>
              <a:rPr lang="en-US" altLang="zh-TW" sz="1600" i="1" dirty="0">
                <a:solidFill>
                  <a:schemeClr val="tx1"/>
                </a:solidFill>
              </a:rPr>
              <a:t>[</a:t>
            </a:r>
            <a:r>
              <a:rPr lang="en-US" altLang="zh-TW" sz="1600" i="1" dirty="0">
                <a:solidFill>
                  <a:schemeClr val="tx1"/>
                </a:solidFill>
                <a:hlinkClick r:id="rId3" tooltip="physicsnemo.sym.node.N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altLang="zh-TW" sz="1600" i="1" dirty="0">
                <a:solidFill>
                  <a:schemeClr val="tx1"/>
                </a:solidFill>
              </a:rPr>
              <a:t>]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geometry: </a:t>
            </a:r>
            <a:r>
              <a:rPr lang="en-US" altLang="zh-TW" sz="1600" i="1" dirty="0">
                <a:solidFill>
                  <a:schemeClr val="tx1"/>
                </a:solidFill>
                <a:hlinkClick r:id="rId4" tooltip="physicsnemo.sym.geometry.geometry.Geomet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Geometry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outvar</a:t>
            </a:r>
            <a:r>
              <a:rPr lang="en-US" altLang="zh-TW" sz="1600" i="1" dirty="0">
                <a:solidFill>
                  <a:schemeClr val="tx1"/>
                </a:solidFill>
              </a:rPr>
              <a:t>: </a:t>
            </a:r>
            <a:r>
              <a:rPr lang="en-US" altLang="zh-TW" sz="1600" i="1" dirty="0" err="1">
                <a:solidFill>
                  <a:schemeClr val="tx1"/>
                </a:solidFill>
              </a:rPr>
              <a:t>Dict</a:t>
            </a:r>
            <a:r>
              <a:rPr lang="en-US" altLang="zh-TW" sz="1600" i="1" dirty="0">
                <a:solidFill>
                  <a:schemeClr val="tx1"/>
                </a:solidFill>
              </a:rPr>
              <a:t>[str, Union[int, float, Basic]]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batch_size</a:t>
            </a:r>
            <a:r>
              <a:rPr lang="en-US" altLang="zh-TW" sz="1600" i="1" dirty="0">
                <a:solidFill>
                  <a:schemeClr val="tx1"/>
                </a:solidFill>
              </a:rPr>
              <a:t>: int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</a:p>
          <a:p>
            <a:pPr algn="l"/>
            <a:r>
              <a:rPr lang="en-US" altLang="zh-TW" sz="1600" i="1" dirty="0" err="1">
                <a:solidFill>
                  <a:schemeClr val="tx1"/>
                </a:solidFill>
              </a:rPr>
              <a:t>integral_batch_size</a:t>
            </a:r>
            <a:r>
              <a:rPr lang="en-US" altLang="zh-TW" sz="1600" i="1" dirty="0">
                <a:solidFill>
                  <a:schemeClr val="tx1"/>
                </a:solidFill>
              </a:rPr>
              <a:t>: int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criteria: Optional[Union[Basic, Callable]] = None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lambda_weighting</a:t>
            </a:r>
            <a:r>
              <a:rPr lang="en-US" altLang="zh-TW" sz="1600" i="1" dirty="0"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altLang="zh-TW" sz="1600" i="1" dirty="0" err="1">
                <a:solidFill>
                  <a:schemeClr val="tx1"/>
                </a:solidFill>
              </a:rPr>
              <a:t>Dict</a:t>
            </a:r>
            <a:r>
              <a:rPr lang="en-US" altLang="zh-TW" sz="1600" i="1" dirty="0">
                <a:solidFill>
                  <a:schemeClr val="tx1"/>
                </a:solidFill>
              </a:rPr>
              <a:t>[str, Union[int, float, Basic]] = None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parameterization: Optional[</a:t>
            </a:r>
            <a:r>
              <a:rPr lang="en-US" altLang="zh-TW" sz="1600" i="1" dirty="0">
                <a:solidFill>
                  <a:schemeClr val="tx1"/>
                </a:solidFill>
                <a:hlinkClick r:id="rId5" tooltip="physicsnemo.sym.geometry.parameterization.Parameter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Parameterization</a:t>
            </a:r>
            <a:r>
              <a:rPr lang="en-US" altLang="zh-TW" sz="1600" i="1" dirty="0">
                <a:solidFill>
                  <a:schemeClr val="tx1"/>
                </a:solidFill>
              </a:rPr>
              <a:t>] = </a:t>
            </a:r>
          </a:p>
          <a:p>
            <a:pPr algn="l"/>
            <a:r>
              <a:rPr lang="en-US" altLang="zh-TW" sz="1600" i="1" dirty="0">
                <a:solidFill>
                  <a:schemeClr val="tx1"/>
                </a:solidFill>
              </a:rPr>
              <a:t>None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fixed_dataset</a:t>
            </a:r>
            <a:r>
              <a:rPr lang="en-US" altLang="zh-TW" sz="1600" i="1" dirty="0">
                <a:solidFill>
                  <a:schemeClr val="tx1"/>
                </a:solidFill>
              </a:rPr>
              <a:t>: bool = True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batch_per_epoch</a:t>
            </a:r>
            <a:r>
              <a:rPr lang="en-US" altLang="zh-TW" sz="1600" i="1" dirty="0">
                <a:solidFill>
                  <a:schemeClr val="tx1"/>
                </a:solidFill>
              </a:rPr>
              <a:t>: int = 100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quasirandom</a:t>
            </a:r>
            <a:r>
              <a:rPr lang="en-US" altLang="zh-TW" sz="1600" i="1" dirty="0">
                <a:solidFill>
                  <a:schemeClr val="tx1"/>
                </a:solidFill>
              </a:rPr>
              <a:t>: bool = False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</a:p>
          <a:p>
            <a:pPr algn="l"/>
            <a:r>
              <a:rPr lang="en-US" altLang="zh-TW" sz="1600" i="1" dirty="0" err="1">
                <a:solidFill>
                  <a:schemeClr val="tx1"/>
                </a:solidFill>
              </a:rPr>
              <a:t>num_workers</a:t>
            </a:r>
            <a:r>
              <a:rPr lang="en-US" altLang="zh-TW" sz="1600" i="1" dirty="0">
                <a:solidFill>
                  <a:schemeClr val="tx1"/>
                </a:solidFill>
              </a:rPr>
              <a:t>: int = 0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loss: </a:t>
            </a:r>
            <a:r>
              <a:rPr lang="en-US" altLang="zh-TW" sz="1600" i="1" dirty="0">
                <a:solidFill>
                  <a:schemeClr val="tx1"/>
                </a:solidFill>
                <a:hlinkClick r:id="rId6" tooltip="physicsnemo.sym.loss.loss.Lo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Loss</a:t>
            </a:r>
            <a:r>
              <a:rPr lang="en-US" altLang="zh-TW" sz="1600" i="1" dirty="0">
                <a:solidFill>
                  <a:schemeClr val="tx1"/>
                </a:solidFill>
              </a:rPr>
              <a:t> = </a:t>
            </a:r>
            <a:r>
              <a:rPr lang="en-US" altLang="zh-TW" sz="1600" i="1" dirty="0" err="1">
                <a:solidFill>
                  <a:schemeClr val="tx1"/>
                </a:solidFill>
              </a:rPr>
              <a:t>IntegralLossNorm</a:t>
            </a:r>
            <a:r>
              <a:rPr lang="en-US" altLang="zh-TW" sz="1600" i="1" dirty="0">
                <a:solidFill>
                  <a:schemeClr val="tx1"/>
                </a:solidFill>
              </a:rPr>
              <a:t>()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shuffle: bool = True</a:t>
            </a:r>
            <a:r>
              <a:rPr lang="en-US" altLang="zh-TW" sz="1600" dirty="0">
                <a:solidFill>
                  <a:schemeClr val="tx1"/>
                </a:solidFill>
              </a:rPr>
              <a:t>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7CFBA31-8492-9817-C8C5-139247D4AD7D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7F7108B0-74EA-05F9-97D0-6F8E244D680B}"/>
              </a:ext>
            </a:extLst>
          </p:cNvPr>
          <p:cNvSpPr/>
          <p:nvPr/>
        </p:nvSpPr>
        <p:spPr>
          <a:xfrm>
            <a:off x="311700" y="868218"/>
            <a:ext cx="8601391" cy="1703532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14E31E29-D56F-E61B-25E7-FC30021A4168}"/>
              </a:ext>
            </a:extLst>
          </p:cNvPr>
          <p:cNvSpPr txBox="1">
            <a:spLocks/>
          </p:cNvSpPr>
          <p:nvPr/>
        </p:nvSpPr>
        <p:spPr>
          <a:xfrm>
            <a:off x="311699" y="2762986"/>
            <a:ext cx="8601391" cy="2293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nodes</a:t>
            </a:r>
            <a:r>
              <a:rPr lang="en-US" altLang="zh-TW" sz="1600" dirty="0">
                <a:solidFill>
                  <a:schemeClr val="tx1"/>
                </a:solidFill>
              </a:rPr>
              <a:t> (List[</a:t>
            </a:r>
            <a:r>
              <a:rPr lang="en-US" altLang="zh-TW" sz="1600" dirty="0">
                <a:solidFill>
                  <a:schemeClr val="tx1"/>
                </a:solidFill>
                <a:hlinkClick r:id="rId3" tooltip="physicsnemo.sym.node.N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altLang="zh-TW" sz="1600" dirty="0">
                <a:solidFill>
                  <a:schemeClr val="tx1"/>
                </a:solidFill>
              </a:rPr>
              <a:t>]) – List of 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</a:t>
            </a:r>
            <a:r>
              <a:rPr lang="en-US" altLang="zh-TW" sz="1600" dirty="0">
                <a:solidFill>
                  <a:schemeClr val="tx1"/>
                </a:solidFill>
              </a:rPr>
              <a:t> Nodes to unroll graph with.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criteria</a:t>
            </a:r>
            <a:r>
              <a:rPr lang="en-US" altLang="zh-TW" sz="1600" dirty="0">
                <a:solidFill>
                  <a:schemeClr val="tx1"/>
                </a:solidFill>
              </a:rPr>
              <a:t> (Union[</a:t>
            </a:r>
            <a:r>
              <a:rPr lang="en-US" altLang="zh-TW" sz="1600" dirty="0" err="1">
                <a:solidFill>
                  <a:schemeClr val="tx1"/>
                </a:solidFill>
              </a:rPr>
              <a:t>sp.basic</a:t>
            </a:r>
            <a:r>
              <a:rPr lang="en-US" altLang="zh-TW" sz="1600" dirty="0">
                <a:solidFill>
                  <a:schemeClr val="tx1"/>
                </a:solidFill>
              </a:rPr>
              <a:t>, True]) – </a:t>
            </a:r>
            <a:r>
              <a:rPr lang="en-US" altLang="zh-TW" sz="1600" dirty="0" err="1">
                <a:solidFill>
                  <a:schemeClr val="tx1"/>
                </a:solidFill>
              </a:rPr>
              <a:t>SymPy</a:t>
            </a:r>
            <a:r>
              <a:rPr lang="en-US" altLang="zh-TW" sz="1600" dirty="0">
                <a:solidFill>
                  <a:schemeClr val="tx1"/>
                </a:solidFill>
              </a:rPr>
              <a:t> criteria function specifies to only integrate areas that satisfy this criteria. For example, if criteria=</a:t>
            </a:r>
            <a:r>
              <a:rPr lang="en-US" altLang="zh-TW" sz="1600" dirty="0" err="1">
                <a:solidFill>
                  <a:schemeClr val="tx1"/>
                </a:solidFill>
              </a:rPr>
              <a:t>sympy.Symbol</a:t>
            </a:r>
            <a:r>
              <a:rPr lang="en-US" altLang="zh-TW" sz="1600" dirty="0">
                <a:solidFill>
                  <a:schemeClr val="tx1"/>
                </a:solidFill>
              </a:rPr>
              <a:t>(‘x’)&gt;0 then only areas that have positive ‘x’ values will be integrated.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lambda_weighting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</a:t>
            </a:r>
            <a:r>
              <a:rPr lang="en-US" altLang="zh-TW" sz="1600" dirty="0" err="1">
                <a:solidFill>
                  <a:schemeClr val="tx1"/>
                </a:solidFill>
              </a:rPr>
              <a:t>sp.Basic</a:t>
            </a:r>
            <a:r>
              <a:rPr lang="en-US" altLang="zh-TW" sz="1600" dirty="0">
                <a:solidFill>
                  <a:schemeClr val="tx1"/>
                </a:solidFill>
              </a:rPr>
              <a:t>]] = None) – The weighting of the constraint. For example, </a:t>
            </a:r>
            <a:r>
              <a:rPr lang="en-US" altLang="zh-TW" sz="1600" dirty="0" err="1">
                <a:solidFill>
                  <a:schemeClr val="tx1"/>
                </a:solidFill>
              </a:rPr>
              <a:t>lambda_weighting</a:t>
            </a:r>
            <a:r>
              <a:rPr lang="en-US" altLang="zh-TW" sz="1600" dirty="0">
                <a:solidFill>
                  <a:schemeClr val="tx1"/>
                </a:solidFill>
              </a:rPr>
              <a:t>={‘</a:t>
            </a:r>
            <a:r>
              <a:rPr lang="en-US" altLang="zh-TW" sz="1600" dirty="0" err="1">
                <a:solidFill>
                  <a:schemeClr val="tx1"/>
                </a:solidFill>
              </a:rPr>
              <a:t>lambda_u</a:t>
            </a:r>
            <a:r>
              <a:rPr lang="en-US" altLang="zh-TW" sz="1600" dirty="0">
                <a:solidFill>
                  <a:schemeClr val="tx1"/>
                </a:solidFill>
              </a:rPr>
              <a:t>’: 2.0} would weight the integral constraint by 2.0.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parameterization</a:t>
            </a:r>
            <a:r>
              <a:rPr lang="en-US" altLang="zh-TW" sz="1600" dirty="0">
                <a:solidFill>
                  <a:schemeClr val="tx1"/>
                </a:solidFill>
              </a:rPr>
              <a:t> (Union[</a:t>
            </a:r>
            <a:r>
              <a:rPr lang="en-US" altLang="zh-TW" sz="1600" dirty="0">
                <a:solidFill>
                  <a:schemeClr val="tx1"/>
                </a:solidFill>
                <a:hlinkClick r:id="rId5" tooltip="physicsnemo.sym.geometry.parameterization.Parameter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Parameterization</a:t>
            </a:r>
            <a:r>
              <a:rPr lang="en-US" altLang="zh-TW" sz="1600" dirty="0">
                <a:solidFill>
                  <a:schemeClr val="tx1"/>
                </a:solidFill>
              </a:rPr>
              <a:t>, None]) – This allows adding parameterization or additional inputs.</a:t>
            </a:r>
          </a:p>
        </p:txBody>
      </p:sp>
    </p:spTree>
    <p:extLst>
      <p:ext uri="{BB962C8B-B14F-4D97-AF65-F5344CB8AC3E}">
        <p14:creationId xmlns:p14="http://schemas.microsoft.com/office/powerpoint/2010/main" val="32897251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4E44306A-B76F-1413-EFD9-E24F7D4EE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D7AD1BD9-EADD-368A-E443-EF020BD12C5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2800" b="1" dirty="0" err="1"/>
              <a:t>IntegralBoundaryConstraint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C02D2BC4-1F5C-3B8E-04C7-AFD7DC215F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77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E1650CA9-81AC-6215-1B21-D9561940A6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8"/>
            <a:ext cx="8601391" cy="792600"/>
          </a:xfrm>
        </p:spPr>
        <p:txBody>
          <a:bodyPr>
            <a:noAutofit/>
          </a:bodyPr>
          <a:lstStyle/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physicsnemo.sym.domain.constraint.continuous.IntegralBoundaryConstraint(</a:t>
            </a:r>
            <a:r>
              <a:rPr lang="en-US" altLang="zh-TW" sz="1600" i="1" dirty="0">
                <a:solidFill>
                  <a:schemeClr val="tx1"/>
                </a:solidFill>
              </a:rPr>
              <a:t>nodes: List</a:t>
            </a:r>
          </a:p>
          <a:p>
            <a:pPr algn="l"/>
            <a:r>
              <a:rPr lang="en-US" altLang="zh-TW" sz="1600" i="1" dirty="0">
                <a:solidFill>
                  <a:schemeClr val="tx1"/>
                </a:solidFill>
              </a:rPr>
              <a:t>[</a:t>
            </a:r>
            <a:r>
              <a:rPr lang="en-US" altLang="zh-TW" sz="1600" i="1" dirty="0">
                <a:solidFill>
                  <a:schemeClr val="tx1"/>
                </a:solidFill>
                <a:hlinkClick r:id="rId3" tooltip="physicsnemo.sym.node.N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altLang="zh-TW" sz="1600" i="1" dirty="0">
                <a:solidFill>
                  <a:schemeClr val="tx1"/>
                </a:solidFill>
              </a:rPr>
              <a:t>]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geometry: </a:t>
            </a:r>
            <a:r>
              <a:rPr lang="en-US" altLang="zh-TW" sz="1600" i="1" dirty="0">
                <a:solidFill>
                  <a:schemeClr val="tx1"/>
                </a:solidFill>
                <a:hlinkClick r:id="rId4" tooltip="physicsnemo.sym.geometry.geometry.Geomet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Geometry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outvar</a:t>
            </a:r>
            <a:r>
              <a:rPr lang="en-US" altLang="zh-TW" sz="1600" i="1" dirty="0">
                <a:solidFill>
                  <a:schemeClr val="tx1"/>
                </a:solidFill>
              </a:rPr>
              <a:t>: </a:t>
            </a:r>
            <a:r>
              <a:rPr lang="en-US" altLang="zh-TW" sz="1600" i="1" dirty="0" err="1">
                <a:solidFill>
                  <a:schemeClr val="tx1"/>
                </a:solidFill>
              </a:rPr>
              <a:t>Dict</a:t>
            </a:r>
            <a:r>
              <a:rPr lang="en-US" altLang="zh-TW" sz="1600" i="1" dirty="0">
                <a:solidFill>
                  <a:schemeClr val="tx1"/>
                </a:solidFill>
              </a:rPr>
              <a:t>[str, Union[int, float, Basic]]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batch_size</a:t>
            </a:r>
            <a:r>
              <a:rPr lang="en-US" altLang="zh-TW" sz="1600" i="1" dirty="0">
                <a:solidFill>
                  <a:schemeClr val="tx1"/>
                </a:solidFill>
              </a:rPr>
              <a:t>: int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</a:p>
          <a:p>
            <a:pPr algn="l"/>
            <a:r>
              <a:rPr lang="en-US" altLang="zh-TW" sz="1600" i="1" dirty="0" err="1">
                <a:solidFill>
                  <a:schemeClr val="tx1"/>
                </a:solidFill>
              </a:rPr>
              <a:t>integral_batch_size</a:t>
            </a:r>
            <a:r>
              <a:rPr lang="en-US" altLang="zh-TW" sz="1600" i="1" dirty="0">
                <a:solidFill>
                  <a:schemeClr val="tx1"/>
                </a:solidFill>
              </a:rPr>
              <a:t>: int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criteria: Optional[Union[Basic, Callable]] = None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lambda_weighting</a:t>
            </a:r>
            <a:r>
              <a:rPr lang="en-US" altLang="zh-TW" sz="1600" i="1" dirty="0"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altLang="zh-TW" sz="1600" i="1" dirty="0" err="1">
                <a:solidFill>
                  <a:schemeClr val="tx1"/>
                </a:solidFill>
              </a:rPr>
              <a:t>Dict</a:t>
            </a:r>
            <a:r>
              <a:rPr lang="en-US" altLang="zh-TW" sz="1600" i="1" dirty="0">
                <a:solidFill>
                  <a:schemeClr val="tx1"/>
                </a:solidFill>
              </a:rPr>
              <a:t>[str, Union[int, float, Basic]] = None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parameterization: Optional[</a:t>
            </a:r>
            <a:r>
              <a:rPr lang="en-US" altLang="zh-TW" sz="1600" i="1" dirty="0">
                <a:solidFill>
                  <a:schemeClr val="tx1"/>
                </a:solidFill>
                <a:hlinkClick r:id="rId5" tooltip="physicsnemo.sym.geometry.parameterization.Parameter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Parameterization</a:t>
            </a:r>
            <a:r>
              <a:rPr lang="en-US" altLang="zh-TW" sz="1600" i="1" dirty="0">
                <a:solidFill>
                  <a:schemeClr val="tx1"/>
                </a:solidFill>
              </a:rPr>
              <a:t>] = </a:t>
            </a:r>
          </a:p>
          <a:p>
            <a:pPr algn="l"/>
            <a:r>
              <a:rPr lang="en-US" altLang="zh-TW" sz="1600" i="1" dirty="0">
                <a:solidFill>
                  <a:schemeClr val="tx1"/>
                </a:solidFill>
              </a:rPr>
              <a:t>None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fixed_dataset</a:t>
            </a:r>
            <a:r>
              <a:rPr lang="en-US" altLang="zh-TW" sz="1600" i="1" dirty="0">
                <a:solidFill>
                  <a:schemeClr val="tx1"/>
                </a:solidFill>
              </a:rPr>
              <a:t>: bool = True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batch_per_epoch</a:t>
            </a:r>
            <a:r>
              <a:rPr lang="en-US" altLang="zh-TW" sz="1600" i="1" dirty="0">
                <a:solidFill>
                  <a:schemeClr val="tx1"/>
                </a:solidFill>
              </a:rPr>
              <a:t>: int = 100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quasirandom</a:t>
            </a:r>
            <a:r>
              <a:rPr lang="en-US" altLang="zh-TW" sz="1600" i="1" dirty="0">
                <a:solidFill>
                  <a:schemeClr val="tx1"/>
                </a:solidFill>
              </a:rPr>
              <a:t>: bool = False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</a:p>
          <a:p>
            <a:pPr algn="l"/>
            <a:r>
              <a:rPr lang="en-US" altLang="zh-TW" sz="1600" i="1" dirty="0" err="1">
                <a:solidFill>
                  <a:schemeClr val="tx1"/>
                </a:solidFill>
              </a:rPr>
              <a:t>num_workers</a:t>
            </a:r>
            <a:r>
              <a:rPr lang="en-US" altLang="zh-TW" sz="1600" i="1" dirty="0">
                <a:solidFill>
                  <a:schemeClr val="tx1"/>
                </a:solidFill>
              </a:rPr>
              <a:t>: int = 0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loss: </a:t>
            </a:r>
            <a:r>
              <a:rPr lang="en-US" altLang="zh-TW" sz="1600" i="1" dirty="0">
                <a:solidFill>
                  <a:schemeClr val="tx1"/>
                </a:solidFill>
                <a:hlinkClick r:id="rId6" tooltip="physicsnemo.sym.loss.loss.Lo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Loss</a:t>
            </a:r>
            <a:r>
              <a:rPr lang="en-US" altLang="zh-TW" sz="1600" i="1" dirty="0">
                <a:solidFill>
                  <a:schemeClr val="tx1"/>
                </a:solidFill>
              </a:rPr>
              <a:t> = </a:t>
            </a:r>
            <a:r>
              <a:rPr lang="en-US" altLang="zh-TW" sz="1600" i="1" dirty="0" err="1">
                <a:solidFill>
                  <a:schemeClr val="tx1"/>
                </a:solidFill>
              </a:rPr>
              <a:t>IntegralLossNorm</a:t>
            </a:r>
            <a:r>
              <a:rPr lang="en-US" altLang="zh-TW" sz="1600" i="1" dirty="0">
                <a:solidFill>
                  <a:schemeClr val="tx1"/>
                </a:solidFill>
              </a:rPr>
              <a:t>()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shuffle: bool = True</a:t>
            </a:r>
            <a:r>
              <a:rPr lang="en-US" altLang="zh-TW" sz="1600" dirty="0">
                <a:solidFill>
                  <a:schemeClr val="tx1"/>
                </a:solidFill>
              </a:rPr>
              <a:t>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51272A7-D41F-97F2-84AA-DFF2332A60B0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6B0A94A-8365-C91E-A50F-302B64D82490}"/>
              </a:ext>
            </a:extLst>
          </p:cNvPr>
          <p:cNvSpPr/>
          <p:nvPr/>
        </p:nvSpPr>
        <p:spPr>
          <a:xfrm>
            <a:off x="311700" y="868218"/>
            <a:ext cx="8601391" cy="1703532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68619797-7859-59E8-E5E7-8013CF73FA59}"/>
              </a:ext>
            </a:extLst>
          </p:cNvPr>
          <p:cNvSpPr txBox="1">
            <a:spLocks/>
          </p:cNvSpPr>
          <p:nvPr/>
        </p:nvSpPr>
        <p:spPr>
          <a:xfrm>
            <a:off x="311699" y="2762986"/>
            <a:ext cx="8601391" cy="21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fixed_dataset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(bool = True) – If True then the points sampled for this constraint are done right when initialized and fixed. If false then the points are continually resampled.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batch_per_epoch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(int = 100) – If </a:t>
            </a:r>
            <a:r>
              <a:rPr lang="en-US" altLang="zh-TW" sz="1600" dirty="0" err="1">
                <a:solidFill>
                  <a:schemeClr val="tx1"/>
                </a:solidFill>
              </a:rPr>
              <a:t>fixed_dataset</a:t>
            </a:r>
            <a:r>
              <a:rPr lang="en-US" altLang="zh-TW" sz="1600" dirty="0">
                <a:solidFill>
                  <a:schemeClr val="tx1"/>
                </a:solidFill>
              </a:rPr>
              <a:t>=True then the total number of integrals generated to apply constraint on is </a:t>
            </a:r>
            <a:r>
              <a:rPr lang="en-US" altLang="zh-TW" sz="1600" dirty="0" err="1">
                <a:solidFill>
                  <a:schemeClr val="tx1"/>
                </a:solidFill>
              </a:rPr>
              <a:t>total_nr_integrals</a:t>
            </a:r>
            <a:r>
              <a:rPr lang="en-US" altLang="zh-TW" sz="1600" dirty="0">
                <a:solidFill>
                  <a:schemeClr val="tx1"/>
                </a:solidFill>
              </a:rPr>
              <a:t>=</a:t>
            </a:r>
            <a:r>
              <a:rPr lang="en-US" altLang="zh-TW" sz="1600" dirty="0" err="1">
                <a:solidFill>
                  <a:schemeClr val="tx1"/>
                </a:solidFill>
              </a:rPr>
              <a:t>batch_per_epoch</a:t>
            </a:r>
            <a:r>
              <a:rPr lang="en-US" altLang="zh-TW" sz="1600" dirty="0">
                <a:solidFill>
                  <a:schemeClr val="tx1"/>
                </a:solidFill>
              </a:rPr>
              <a:t>*</a:t>
            </a:r>
            <a:r>
              <a:rPr lang="en-US" altLang="zh-TW" sz="1600" dirty="0" err="1">
                <a:solidFill>
                  <a:schemeClr val="tx1"/>
                </a:solidFill>
              </a:rPr>
              <a:t>batch_size</a:t>
            </a:r>
            <a:r>
              <a:rPr lang="en-US" altLang="zh-TW" sz="1600" dirty="0">
                <a:solidFill>
                  <a:schemeClr val="tx1"/>
                </a:solidFill>
              </a:rPr>
              <a:t>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quasirandom</a:t>
            </a:r>
            <a:r>
              <a:rPr lang="en-US" altLang="zh-TW" sz="1600" dirty="0">
                <a:solidFill>
                  <a:schemeClr val="tx1"/>
                </a:solidFill>
              </a:rPr>
              <a:t> (bool = False) – If true then sample the points using the Halton sequence.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num_workers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(int) – Number of worker used in fetching data.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loss</a:t>
            </a:r>
            <a:r>
              <a:rPr lang="en-US" altLang="zh-TW" sz="1600" dirty="0">
                <a:solidFill>
                  <a:schemeClr val="tx1"/>
                </a:solidFill>
              </a:rPr>
              <a:t> (</a:t>
            </a:r>
            <a:r>
              <a:rPr lang="en-US" altLang="zh-TW" sz="1600" dirty="0">
                <a:solidFill>
                  <a:schemeClr val="tx1"/>
                </a:solidFill>
                <a:hlinkClick r:id="rId6" tooltip="physicsnemo.sym.loss.loss.Lo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Loss</a:t>
            </a:r>
            <a:r>
              <a:rPr lang="en-US" altLang="zh-TW" sz="1600" dirty="0">
                <a:solidFill>
                  <a:schemeClr val="tx1"/>
                </a:solidFill>
              </a:rPr>
              <a:t>) – 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</a:t>
            </a:r>
            <a:r>
              <a:rPr lang="en-US" altLang="zh-TW" sz="1600" dirty="0">
                <a:solidFill>
                  <a:schemeClr val="tx1"/>
                </a:solidFill>
              </a:rPr>
              <a:t> Loss module that defines the loss type, (e.g. L2, L1, …).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109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C54D552E-2014-2417-B954-F9123ADB2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6991D7FD-03C1-4782-F871-240D7F3C484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2800" b="1" dirty="0" err="1"/>
              <a:t>IntegralBoundaryConstraint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6183209D-4179-6468-5D20-D6995CCE88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78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C8708CF7-A272-C2C4-4E7F-A95EDD9CB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8"/>
            <a:ext cx="8601391" cy="792600"/>
          </a:xfrm>
        </p:spPr>
        <p:txBody>
          <a:bodyPr>
            <a:noAutofit/>
          </a:bodyPr>
          <a:lstStyle/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physicsnemo.sym.domain.constraint.continuous.IntegralBoundaryConstraint(</a:t>
            </a:r>
            <a:r>
              <a:rPr lang="en-US" altLang="zh-TW" sz="1600" i="1" dirty="0">
                <a:solidFill>
                  <a:schemeClr val="tx1"/>
                </a:solidFill>
              </a:rPr>
              <a:t>nodes: List</a:t>
            </a:r>
          </a:p>
          <a:p>
            <a:pPr algn="l"/>
            <a:r>
              <a:rPr lang="en-US" altLang="zh-TW" sz="1600" i="1" dirty="0">
                <a:solidFill>
                  <a:schemeClr val="tx1"/>
                </a:solidFill>
              </a:rPr>
              <a:t>[</a:t>
            </a:r>
            <a:r>
              <a:rPr lang="en-US" altLang="zh-TW" sz="1600" i="1" dirty="0">
                <a:solidFill>
                  <a:schemeClr val="tx1"/>
                </a:solidFill>
                <a:hlinkClick r:id="rId3" tooltip="physicsnemo.sym.node.N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altLang="zh-TW" sz="1600" i="1" dirty="0">
                <a:solidFill>
                  <a:schemeClr val="tx1"/>
                </a:solidFill>
              </a:rPr>
              <a:t>]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geometry: </a:t>
            </a:r>
            <a:r>
              <a:rPr lang="en-US" altLang="zh-TW" sz="1600" i="1" dirty="0">
                <a:solidFill>
                  <a:schemeClr val="tx1"/>
                </a:solidFill>
                <a:hlinkClick r:id="rId4" tooltip="physicsnemo.sym.geometry.geometry.Geomet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Geometry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outvar</a:t>
            </a:r>
            <a:r>
              <a:rPr lang="en-US" altLang="zh-TW" sz="1600" i="1" dirty="0">
                <a:solidFill>
                  <a:schemeClr val="tx1"/>
                </a:solidFill>
              </a:rPr>
              <a:t>: </a:t>
            </a:r>
            <a:r>
              <a:rPr lang="en-US" altLang="zh-TW" sz="1600" i="1" dirty="0" err="1">
                <a:solidFill>
                  <a:schemeClr val="tx1"/>
                </a:solidFill>
              </a:rPr>
              <a:t>Dict</a:t>
            </a:r>
            <a:r>
              <a:rPr lang="en-US" altLang="zh-TW" sz="1600" i="1" dirty="0">
                <a:solidFill>
                  <a:schemeClr val="tx1"/>
                </a:solidFill>
              </a:rPr>
              <a:t>[str, Union[int, float, Basic]]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batch_size</a:t>
            </a:r>
            <a:r>
              <a:rPr lang="en-US" altLang="zh-TW" sz="1600" i="1" dirty="0">
                <a:solidFill>
                  <a:schemeClr val="tx1"/>
                </a:solidFill>
              </a:rPr>
              <a:t>: int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</a:p>
          <a:p>
            <a:pPr algn="l"/>
            <a:r>
              <a:rPr lang="en-US" altLang="zh-TW" sz="1600" i="1" dirty="0" err="1">
                <a:solidFill>
                  <a:schemeClr val="tx1"/>
                </a:solidFill>
              </a:rPr>
              <a:t>integral_batch_size</a:t>
            </a:r>
            <a:r>
              <a:rPr lang="en-US" altLang="zh-TW" sz="1600" i="1" dirty="0">
                <a:solidFill>
                  <a:schemeClr val="tx1"/>
                </a:solidFill>
              </a:rPr>
              <a:t>: int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criteria: Optional[Union[Basic, Callable]] = None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lambda_weighting</a:t>
            </a:r>
            <a:r>
              <a:rPr lang="en-US" altLang="zh-TW" sz="1600" i="1" dirty="0"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altLang="zh-TW" sz="1600" i="1" dirty="0" err="1">
                <a:solidFill>
                  <a:schemeClr val="tx1"/>
                </a:solidFill>
              </a:rPr>
              <a:t>Dict</a:t>
            </a:r>
            <a:r>
              <a:rPr lang="en-US" altLang="zh-TW" sz="1600" i="1" dirty="0">
                <a:solidFill>
                  <a:schemeClr val="tx1"/>
                </a:solidFill>
              </a:rPr>
              <a:t>[str, Union[int, float, Basic]] = None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parameterization: Optional[</a:t>
            </a:r>
            <a:r>
              <a:rPr lang="en-US" altLang="zh-TW" sz="1600" i="1" dirty="0">
                <a:solidFill>
                  <a:schemeClr val="tx1"/>
                </a:solidFill>
                <a:hlinkClick r:id="rId5" tooltip="physicsnemo.sym.geometry.parameterization.Parameter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Parameterization</a:t>
            </a:r>
            <a:r>
              <a:rPr lang="en-US" altLang="zh-TW" sz="1600" i="1" dirty="0">
                <a:solidFill>
                  <a:schemeClr val="tx1"/>
                </a:solidFill>
              </a:rPr>
              <a:t>] = </a:t>
            </a:r>
          </a:p>
          <a:p>
            <a:pPr algn="l"/>
            <a:r>
              <a:rPr lang="en-US" altLang="zh-TW" sz="1600" i="1" dirty="0">
                <a:solidFill>
                  <a:schemeClr val="tx1"/>
                </a:solidFill>
              </a:rPr>
              <a:t>None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fixed_dataset</a:t>
            </a:r>
            <a:r>
              <a:rPr lang="en-US" altLang="zh-TW" sz="1600" i="1" dirty="0">
                <a:solidFill>
                  <a:schemeClr val="tx1"/>
                </a:solidFill>
              </a:rPr>
              <a:t>: bool = True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batch_per_epoch</a:t>
            </a:r>
            <a:r>
              <a:rPr lang="en-US" altLang="zh-TW" sz="1600" i="1" dirty="0">
                <a:solidFill>
                  <a:schemeClr val="tx1"/>
                </a:solidFill>
              </a:rPr>
              <a:t>: int = 100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 err="1">
                <a:solidFill>
                  <a:schemeClr val="tx1"/>
                </a:solidFill>
              </a:rPr>
              <a:t>quasirandom</a:t>
            </a:r>
            <a:r>
              <a:rPr lang="en-US" altLang="zh-TW" sz="1600" i="1" dirty="0">
                <a:solidFill>
                  <a:schemeClr val="tx1"/>
                </a:solidFill>
              </a:rPr>
              <a:t>: bool = False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</a:p>
          <a:p>
            <a:pPr algn="l"/>
            <a:r>
              <a:rPr lang="en-US" altLang="zh-TW" sz="1600" i="1" dirty="0" err="1">
                <a:solidFill>
                  <a:schemeClr val="tx1"/>
                </a:solidFill>
              </a:rPr>
              <a:t>num_workers</a:t>
            </a:r>
            <a:r>
              <a:rPr lang="en-US" altLang="zh-TW" sz="1600" i="1" dirty="0">
                <a:solidFill>
                  <a:schemeClr val="tx1"/>
                </a:solidFill>
              </a:rPr>
              <a:t>: int = 0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loss: </a:t>
            </a:r>
            <a:r>
              <a:rPr lang="en-US" altLang="zh-TW" sz="1600" i="1" dirty="0">
                <a:solidFill>
                  <a:schemeClr val="tx1"/>
                </a:solidFill>
                <a:hlinkClick r:id="rId6" tooltip="physicsnemo.sym.loss.loss.Lo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Loss</a:t>
            </a:r>
            <a:r>
              <a:rPr lang="en-US" altLang="zh-TW" sz="1600" i="1" dirty="0">
                <a:solidFill>
                  <a:schemeClr val="tx1"/>
                </a:solidFill>
              </a:rPr>
              <a:t> = </a:t>
            </a:r>
            <a:r>
              <a:rPr lang="en-US" altLang="zh-TW" sz="1600" i="1" dirty="0" err="1">
                <a:solidFill>
                  <a:schemeClr val="tx1"/>
                </a:solidFill>
              </a:rPr>
              <a:t>IntegralLossNorm</a:t>
            </a:r>
            <a:r>
              <a:rPr lang="en-US" altLang="zh-TW" sz="1600" i="1" dirty="0">
                <a:solidFill>
                  <a:schemeClr val="tx1"/>
                </a:solidFill>
              </a:rPr>
              <a:t>()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i="1" dirty="0">
                <a:solidFill>
                  <a:schemeClr val="tx1"/>
                </a:solidFill>
              </a:rPr>
              <a:t>shuffle: bool = True</a:t>
            </a:r>
            <a:r>
              <a:rPr lang="en-US" altLang="zh-TW" sz="1600" dirty="0">
                <a:solidFill>
                  <a:schemeClr val="tx1"/>
                </a:solidFill>
              </a:rPr>
              <a:t>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65C5E11-A8E8-425A-2B22-5D5F9459A124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10F0B96-3597-5AC4-41B6-2A17196DD479}"/>
              </a:ext>
            </a:extLst>
          </p:cNvPr>
          <p:cNvSpPr/>
          <p:nvPr/>
        </p:nvSpPr>
        <p:spPr>
          <a:xfrm>
            <a:off x="311700" y="868218"/>
            <a:ext cx="8601391" cy="1703532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A4C7A99F-E567-EA66-B71C-3CE1A2E89F59}"/>
              </a:ext>
            </a:extLst>
          </p:cNvPr>
          <p:cNvSpPr txBox="1">
            <a:spLocks/>
          </p:cNvSpPr>
          <p:nvPr/>
        </p:nvSpPr>
        <p:spPr>
          <a:xfrm>
            <a:off x="311699" y="2762986"/>
            <a:ext cx="8601391" cy="21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shuffle</a:t>
            </a:r>
            <a:r>
              <a:rPr lang="en-US" altLang="zh-TW" sz="1600" dirty="0">
                <a:solidFill>
                  <a:schemeClr val="tx1"/>
                </a:solidFill>
              </a:rPr>
              <a:t> (bool, optional) – Randomly shuffle examples in dataset every epoch, by default True</a:t>
            </a:r>
          </a:p>
          <a:p>
            <a:pPr marL="114300" indent="0" algn="l">
              <a:buClr>
                <a:schemeClr val="dk1"/>
              </a:buClr>
              <a:buSzPts val="1800"/>
            </a:pPr>
            <a:endParaRPr lang="en-US" altLang="zh-TW" sz="1600" dirty="0">
              <a:solidFill>
                <a:schemeClr val="tx1"/>
              </a:solidFill>
            </a:endParaRP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678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A3E4165E-2DE2-C465-1BD2-4977BF960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EAB1DEF8-3902-70BF-78E0-E8FAD6813B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2800" b="1" dirty="0" err="1"/>
              <a:t>PointwiseBoundaryConstraint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F9FCDAB8-CE4F-608D-C66C-AD0B5DFED1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79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33897B1C-B97D-2438-059C-821735EBA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8"/>
            <a:ext cx="8601391" cy="792600"/>
          </a:xfrm>
        </p:spPr>
        <p:txBody>
          <a:bodyPr>
            <a:noAutofit/>
          </a:bodyPr>
          <a:lstStyle/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physicsnemo.sym.domain.constraint.continuous.PointwiseBoundaryConstraint(nodes: List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[</a:t>
            </a:r>
            <a:r>
              <a:rPr lang="en-US" altLang="zh-TW" sz="1600" dirty="0">
                <a:solidFill>
                  <a:schemeClr val="tx1"/>
                </a:solidFill>
                <a:hlinkClick r:id="rId3" tooltip="physicsnemo.sym.node.N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altLang="zh-TW" sz="1600" dirty="0">
                <a:solidFill>
                  <a:schemeClr val="tx1"/>
                </a:solidFill>
              </a:rPr>
              <a:t>], geometry: </a:t>
            </a:r>
            <a:r>
              <a:rPr lang="en-US" altLang="zh-TW" sz="1600" dirty="0">
                <a:solidFill>
                  <a:schemeClr val="tx1"/>
                </a:solidFill>
                <a:hlinkClick r:id="rId4" tooltip="physicsnemo.sym.geometry.geometry.Geomet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Geometry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dirty="0" err="1">
                <a:solidFill>
                  <a:schemeClr val="tx1"/>
                </a:solidFill>
              </a:rPr>
              <a:t>outvar</a:t>
            </a:r>
            <a:r>
              <a:rPr lang="en-US" altLang="zh-TW" sz="1600" dirty="0">
                <a:solidFill>
                  <a:schemeClr val="tx1"/>
                </a:solidFill>
              </a:rPr>
              <a:t>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Basic]], </a:t>
            </a:r>
            <a:r>
              <a:rPr lang="en-US" altLang="zh-TW" sz="1600" dirty="0" err="1">
                <a:solidFill>
                  <a:schemeClr val="tx1"/>
                </a:solidFill>
              </a:rPr>
              <a:t>batch_size</a:t>
            </a:r>
            <a:r>
              <a:rPr lang="en-US" altLang="zh-TW" sz="1600" dirty="0">
                <a:solidFill>
                  <a:schemeClr val="tx1"/>
                </a:solidFill>
              </a:rPr>
              <a:t>: int, criteria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: Optional[Union[Basic, Callable]]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lambda_weighting</a:t>
            </a:r>
            <a:r>
              <a:rPr lang="en-US" altLang="zh-TW" sz="1600" dirty="0">
                <a:solidFill>
                  <a:schemeClr val="tx1"/>
                </a:solidFill>
              </a:rPr>
              <a:t>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Basic]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] = None, parameterization: Optional[</a:t>
            </a:r>
            <a:r>
              <a:rPr lang="en-US" altLang="zh-TW" sz="1600" dirty="0">
                <a:solidFill>
                  <a:schemeClr val="tx1"/>
                </a:solidFill>
                <a:hlinkClick r:id="rId5" tooltip="physicsnemo.sym.geometry.parameterization.Parameter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Parameterization</a:t>
            </a:r>
            <a:r>
              <a:rPr lang="en-US" altLang="zh-TW" sz="1600" dirty="0">
                <a:solidFill>
                  <a:schemeClr val="tx1"/>
                </a:solidFill>
              </a:rPr>
              <a:t>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fixed_dataset</a:t>
            </a:r>
            <a:r>
              <a:rPr lang="en-US" altLang="zh-TW" sz="1600" dirty="0">
                <a:solidFill>
                  <a:schemeClr val="tx1"/>
                </a:solidFill>
              </a:rPr>
              <a:t>: bool = True, </a:t>
            </a:r>
          </a:p>
          <a:p>
            <a:pPr algn="l"/>
            <a:r>
              <a:rPr lang="en-US" altLang="zh-TW" sz="1600" dirty="0" err="1">
                <a:solidFill>
                  <a:schemeClr val="tx1"/>
                </a:solidFill>
              </a:rPr>
              <a:t>importance_measure</a:t>
            </a:r>
            <a:r>
              <a:rPr lang="en-US" altLang="zh-TW" sz="1600" dirty="0">
                <a:solidFill>
                  <a:schemeClr val="tx1"/>
                </a:solidFill>
              </a:rPr>
              <a:t>: Optional[Callable]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batch_per_epoch</a:t>
            </a:r>
            <a:r>
              <a:rPr lang="en-US" altLang="zh-TW" sz="1600" dirty="0">
                <a:solidFill>
                  <a:schemeClr val="tx1"/>
                </a:solidFill>
              </a:rPr>
              <a:t>: int = 1000, </a:t>
            </a:r>
            <a:r>
              <a:rPr lang="en-US" altLang="zh-TW" sz="1600" dirty="0" err="1">
                <a:solidFill>
                  <a:schemeClr val="tx1"/>
                </a:solidFill>
              </a:rPr>
              <a:t>quasirando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m: bool = False, </a:t>
            </a:r>
            <a:r>
              <a:rPr lang="en-US" altLang="zh-TW" sz="1600" dirty="0" err="1">
                <a:solidFill>
                  <a:schemeClr val="tx1"/>
                </a:solidFill>
              </a:rPr>
              <a:t>num_workers</a:t>
            </a:r>
            <a:r>
              <a:rPr lang="en-US" altLang="zh-TW" sz="1600" dirty="0">
                <a:solidFill>
                  <a:schemeClr val="tx1"/>
                </a:solidFill>
              </a:rPr>
              <a:t>: int = 0, loss: </a:t>
            </a:r>
            <a:r>
              <a:rPr lang="en-US" altLang="zh-TW" sz="1600" dirty="0">
                <a:solidFill>
                  <a:schemeClr val="tx1"/>
                </a:solidFill>
                <a:hlinkClick r:id="rId6" tooltip="physicsnemo.sym.loss.loss.Lo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Loss</a:t>
            </a:r>
            <a:r>
              <a:rPr lang="en-US" altLang="zh-TW" sz="1600" dirty="0">
                <a:solidFill>
                  <a:schemeClr val="tx1"/>
                </a:solidFill>
              </a:rPr>
              <a:t> = </a:t>
            </a:r>
            <a:r>
              <a:rPr lang="en-US" altLang="zh-TW" sz="1600" dirty="0" err="1">
                <a:solidFill>
                  <a:schemeClr val="tx1"/>
                </a:solidFill>
              </a:rPr>
              <a:t>PointwiseLossNorm</a:t>
            </a:r>
            <a:r>
              <a:rPr lang="en-US" altLang="zh-TW" sz="1600" dirty="0">
                <a:solidFill>
                  <a:schemeClr val="tx1"/>
                </a:solidFill>
              </a:rPr>
              <a:t>(), shuffle: bool = Tu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e)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3A4996-53DF-13B6-3C75-153F236F7D83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DD020F8-BCE2-566D-A183-6343DFD4A328}"/>
              </a:ext>
            </a:extLst>
          </p:cNvPr>
          <p:cNvSpPr/>
          <p:nvPr/>
        </p:nvSpPr>
        <p:spPr>
          <a:xfrm>
            <a:off x="311700" y="868218"/>
            <a:ext cx="8601391" cy="1894768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220B6772-39C9-7087-9D93-853DFA8FCF29}"/>
              </a:ext>
            </a:extLst>
          </p:cNvPr>
          <p:cNvSpPr txBox="1">
            <a:spLocks/>
          </p:cNvSpPr>
          <p:nvPr/>
        </p:nvSpPr>
        <p:spPr>
          <a:xfrm>
            <a:off x="311698" y="2948204"/>
            <a:ext cx="8601391" cy="21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l">
              <a:buClr>
                <a:schemeClr val="dk1"/>
              </a:buClr>
              <a:buSzPts val="1800"/>
            </a:pPr>
            <a:r>
              <a:rPr lang="en-US" altLang="zh-TW" sz="1600" dirty="0">
                <a:solidFill>
                  <a:schemeClr val="tx1"/>
                </a:solidFill>
              </a:rPr>
              <a:t>Pointwise Constraint applied to boundary/perimeter/surface of geometry. For example, in 3D this will create a constraint on the surface of the given geometry.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nodes</a:t>
            </a:r>
            <a:r>
              <a:rPr lang="en-US" altLang="zh-TW" sz="1600" dirty="0">
                <a:solidFill>
                  <a:schemeClr val="tx1"/>
                </a:solidFill>
              </a:rPr>
              <a:t> (List[</a:t>
            </a:r>
            <a:r>
              <a:rPr lang="en-US" altLang="zh-TW" sz="1600" dirty="0">
                <a:solidFill>
                  <a:schemeClr val="tx1"/>
                </a:solidFill>
                <a:hlinkClick r:id="rId3" tooltip="physicsnemo.sym.node.N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altLang="zh-TW" sz="1600" dirty="0">
                <a:solidFill>
                  <a:schemeClr val="tx1"/>
                </a:solidFill>
              </a:rPr>
              <a:t>]) – List of 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</a:t>
            </a:r>
            <a:r>
              <a:rPr lang="en-US" altLang="zh-TW" sz="1600" dirty="0">
                <a:solidFill>
                  <a:schemeClr val="tx1"/>
                </a:solidFill>
              </a:rPr>
              <a:t> Nodes to unroll graph with.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geometry</a:t>
            </a:r>
            <a:r>
              <a:rPr lang="en-US" altLang="zh-TW" sz="1600" dirty="0">
                <a:solidFill>
                  <a:schemeClr val="tx1"/>
                </a:solidFill>
              </a:rPr>
              <a:t> (</a:t>
            </a:r>
            <a:r>
              <a:rPr lang="en-US" altLang="zh-TW" sz="1600" dirty="0">
                <a:solidFill>
                  <a:schemeClr val="tx1"/>
                </a:solidFill>
                <a:hlinkClick r:id="rId4" tooltip="physicsnemo.sym.geometry.geometry.Geomet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Geometry</a:t>
            </a:r>
            <a:r>
              <a:rPr lang="en-US" altLang="zh-TW" sz="1600" dirty="0">
                <a:solidFill>
                  <a:schemeClr val="tx1"/>
                </a:solidFill>
              </a:rPr>
              <a:t>) – 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</a:t>
            </a:r>
            <a:r>
              <a:rPr lang="en-US" altLang="zh-TW" sz="1600" dirty="0">
                <a:solidFill>
                  <a:schemeClr val="tx1"/>
                </a:solidFill>
              </a:rPr>
              <a:t> Geometry to apply the constraint with.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outvar</a:t>
            </a:r>
            <a:r>
              <a:rPr lang="en-US" altLang="zh-TW" sz="1600" dirty="0">
                <a:solidFill>
                  <a:schemeClr val="tx1"/>
                </a:solidFill>
              </a:rPr>
              <a:t> (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</a:t>
            </a:r>
            <a:r>
              <a:rPr lang="en-US" altLang="zh-TW" sz="1600" dirty="0" err="1">
                <a:solidFill>
                  <a:schemeClr val="tx1"/>
                </a:solidFill>
              </a:rPr>
              <a:t>sp.Basic</a:t>
            </a:r>
            <a:r>
              <a:rPr lang="en-US" altLang="zh-TW" sz="1600" dirty="0">
                <a:solidFill>
                  <a:schemeClr val="tx1"/>
                </a:solidFill>
              </a:rPr>
              <a:t>]]) – A dictionary of </a:t>
            </a:r>
            <a:r>
              <a:rPr lang="en-US" altLang="zh-TW" sz="1600" dirty="0" err="1">
                <a:solidFill>
                  <a:schemeClr val="tx1"/>
                </a:solidFill>
              </a:rPr>
              <a:t>SymPy</a:t>
            </a:r>
            <a:r>
              <a:rPr lang="en-US" altLang="zh-TW" sz="1600" dirty="0">
                <a:solidFill>
                  <a:schemeClr val="tx1"/>
                </a:solidFill>
              </a:rPr>
              <a:t> Symbols/Expr, floats or int. This is used to describe the constraint. For example, </a:t>
            </a:r>
            <a:r>
              <a:rPr lang="en-US" altLang="zh-TW" sz="1600" dirty="0" err="1">
                <a:solidFill>
                  <a:schemeClr val="tx1"/>
                </a:solidFill>
              </a:rPr>
              <a:t>outvar</a:t>
            </a:r>
            <a:r>
              <a:rPr lang="en-US" altLang="zh-TW" sz="1600" dirty="0">
                <a:solidFill>
                  <a:schemeClr val="tx1"/>
                </a:solidFill>
              </a:rPr>
              <a:t>={‘u’: 0} would specify ‘u’ to be zero everywhere on the constraint.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batch_size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(int) – Batch size used in training.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  <a:p>
            <a:pPr marL="114300" indent="0" algn="l">
              <a:buClr>
                <a:schemeClr val="dk1"/>
              </a:buClr>
              <a:buSzPts val="1800"/>
            </a:pPr>
            <a:endParaRPr lang="en-US" altLang="zh-TW" sz="1600" dirty="0">
              <a:solidFill>
                <a:schemeClr val="tx1"/>
              </a:solidFill>
            </a:endParaRP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599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186500" y="3044475"/>
            <a:ext cx="5832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>
                <a:solidFill>
                  <a:schemeClr val="lt1"/>
                </a:solidFill>
              </a:rPr>
              <a:t>Importing the required packages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19" name="Google Shape;119;p20"/>
          <p:cNvSpPr txBox="1">
            <a:spLocks noGrp="1"/>
          </p:cNvSpPr>
          <p:nvPr>
            <p:ph type="ctrTitle"/>
          </p:nvPr>
        </p:nvSpPr>
        <p:spPr>
          <a:xfrm>
            <a:off x="186493" y="2209528"/>
            <a:ext cx="67005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TW" sz="5000"/>
              <a:t>Case Setup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4F4F3EF9-4262-E5B9-5E2D-4249891D3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66F1A051-0551-E43A-F31C-0D1AA46433E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2800" b="1" dirty="0" err="1"/>
              <a:t>PointwiseBoundaryConstraint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3A316911-D71A-9975-1E6F-72E2816CE5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80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4501611F-6AD1-59DD-3A3C-85DB249DC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8"/>
            <a:ext cx="8601391" cy="792600"/>
          </a:xfrm>
        </p:spPr>
        <p:txBody>
          <a:bodyPr>
            <a:noAutofit/>
          </a:bodyPr>
          <a:lstStyle/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physicsnemo.sym.domain.constraint.continuous.PointwiseBoundaryConstraint(nodes: List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[</a:t>
            </a:r>
            <a:r>
              <a:rPr lang="en-US" altLang="zh-TW" sz="1600" dirty="0">
                <a:solidFill>
                  <a:schemeClr val="tx1"/>
                </a:solidFill>
                <a:hlinkClick r:id="rId3" tooltip="physicsnemo.sym.node.N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altLang="zh-TW" sz="1600" dirty="0">
                <a:solidFill>
                  <a:schemeClr val="tx1"/>
                </a:solidFill>
              </a:rPr>
              <a:t>], geometry: </a:t>
            </a:r>
            <a:r>
              <a:rPr lang="en-US" altLang="zh-TW" sz="1600" dirty="0">
                <a:solidFill>
                  <a:schemeClr val="tx1"/>
                </a:solidFill>
                <a:hlinkClick r:id="rId4" tooltip="physicsnemo.sym.geometry.geometry.Geomet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Geometry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dirty="0" err="1">
                <a:solidFill>
                  <a:schemeClr val="tx1"/>
                </a:solidFill>
              </a:rPr>
              <a:t>outvar</a:t>
            </a:r>
            <a:r>
              <a:rPr lang="en-US" altLang="zh-TW" sz="1600" dirty="0">
                <a:solidFill>
                  <a:schemeClr val="tx1"/>
                </a:solidFill>
              </a:rPr>
              <a:t>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Basic]], </a:t>
            </a:r>
            <a:r>
              <a:rPr lang="en-US" altLang="zh-TW" sz="1600" dirty="0" err="1">
                <a:solidFill>
                  <a:schemeClr val="tx1"/>
                </a:solidFill>
              </a:rPr>
              <a:t>batch_size</a:t>
            </a:r>
            <a:r>
              <a:rPr lang="en-US" altLang="zh-TW" sz="1600" dirty="0">
                <a:solidFill>
                  <a:schemeClr val="tx1"/>
                </a:solidFill>
              </a:rPr>
              <a:t>: int, criteria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: Optional[Union[Basic, Callable]]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lambda_weighting</a:t>
            </a:r>
            <a:r>
              <a:rPr lang="en-US" altLang="zh-TW" sz="1600" dirty="0">
                <a:solidFill>
                  <a:schemeClr val="tx1"/>
                </a:solidFill>
              </a:rPr>
              <a:t>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Basic]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] = None, parameterization: Optional[</a:t>
            </a:r>
            <a:r>
              <a:rPr lang="en-US" altLang="zh-TW" sz="1600" dirty="0">
                <a:solidFill>
                  <a:schemeClr val="tx1"/>
                </a:solidFill>
                <a:hlinkClick r:id="rId5" tooltip="physicsnemo.sym.geometry.parameterization.Parameter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Parameterization</a:t>
            </a:r>
            <a:r>
              <a:rPr lang="en-US" altLang="zh-TW" sz="1600" dirty="0">
                <a:solidFill>
                  <a:schemeClr val="tx1"/>
                </a:solidFill>
              </a:rPr>
              <a:t>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fixed_dataset</a:t>
            </a:r>
            <a:r>
              <a:rPr lang="en-US" altLang="zh-TW" sz="1600" dirty="0">
                <a:solidFill>
                  <a:schemeClr val="tx1"/>
                </a:solidFill>
              </a:rPr>
              <a:t>: bool = True, </a:t>
            </a:r>
          </a:p>
          <a:p>
            <a:pPr algn="l"/>
            <a:r>
              <a:rPr lang="en-US" altLang="zh-TW" sz="1600" dirty="0" err="1">
                <a:solidFill>
                  <a:schemeClr val="tx1"/>
                </a:solidFill>
              </a:rPr>
              <a:t>importance_measure</a:t>
            </a:r>
            <a:r>
              <a:rPr lang="en-US" altLang="zh-TW" sz="1600" dirty="0">
                <a:solidFill>
                  <a:schemeClr val="tx1"/>
                </a:solidFill>
              </a:rPr>
              <a:t>: Optional[Callable]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batch_per_epoch</a:t>
            </a:r>
            <a:r>
              <a:rPr lang="en-US" altLang="zh-TW" sz="1600" dirty="0">
                <a:solidFill>
                  <a:schemeClr val="tx1"/>
                </a:solidFill>
              </a:rPr>
              <a:t>: int = 1000, </a:t>
            </a:r>
            <a:r>
              <a:rPr lang="en-US" altLang="zh-TW" sz="1600" dirty="0" err="1">
                <a:solidFill>
                  <a:schemeClr val="tx1"/>
                </a:solidFill>
              </a:rPr>
              <a:t>quasirando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m: bool = False, </a:t>
            </a:r>
            <a:r>
              <a:rPr lang="en-US" altLang="zh-TW" sz="1600" dirty="0" err="1">
                <a:solidFill>
                  <a:schemeClr val="tx1"/>
                </a:solidFill>
              </a:rPr>
              <a:t>num_workers</a:t>
            </a:r>
            <a:r>
              <a:rPr lang="en-US" altLang="zh-TW" sz="1600" dirty="0">
                <a:solidFill>
                  <a:schemeClr val="tx1"/>
                </a:solidFill>
              </a:rPr>
              <a:t>: int = 0, loss: </a:t>
            </a:r>
            <a:r>
              <a:rPr lang="en-US" altLang="zh-TW" sz="1600" dirty="0">
                <a:solidFill>
                  <a:schemeClr val="tx1"/>
                </a:solidFill>
                <a:hlinkClick r:id="rId6" tooltip="physicsnemo.sym.loss.loss.Lo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Loss</a:t>
            </a:r>
            <a:r>
              <a:rPr lang="en-US" altLang="zh-TW" sz="1600" dirty="0">
                <a:solidFill>
                  <a:schemeClr val="tx1"/>
                </a:solidFill>
              </a:rPr>
              <a:t> = </a:t>
            </a:r>
            <a:r>
              <a:rPr lang="en-US" altLang="zh-TW" sz="1600" dirty="0" err="1">
                <a:solidFill>
                  <a:schemeClr val="tx1"/>
                </a:solidFill>
              </a:rPr>
              <a:t>PointwiseLossNorm</a:t>
            </a:r>
            <a:r>
              <a:rPr lang="en-US" altLang="zh-TW" sz="1600" dirty="0">
                <a:solidFill>
                  <a:schemeClr val="tx1"/>
                </a:solidFill>
              </a:rPr>
              <a:t>(), shuffle: bool = Tu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e)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87A6D32-B9BF-9232-EF5E-D8E8F9ABA6CB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A2BE56A-C2F3-8727-BDEB-D83C9950B089}"/>
              </a:ext>
            </a:extLst>
          </p:cNvPr>
          <p:cNvSpPr/>
          <p:nvPr/>
        </p:nvSpPr>
        <p:spPr>
          <a:xfrm>
            <a:off x="311700" y="868218"/>
            <a:ext cx="8601391" cy="1894768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6B648F4C-915D-D474-6076-33D02E18846C}"/>
              </a:ext>
            </a:extLst>
          </p:cNvPr>
          <p:cNvSpPr txBox="1">
            <a:spLocks/>
          </p:cNvSpPr>
          <p:nvPr/>
        </p:nvSpPr>
        <p:spPr>
          <a:xfrm>
            <a:off x="311698" y="2948204"/>
            <a:ext cx="8601391" cy="21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criteria</a:t>
            </a:r>
            <a:r>
              <a:rPr lang="en-US" altLang="zh-TW" sz="1600" dirty="0">
                <a:solidFill>
                  <a:schemeClr val="tx1"/>
                </a:solidFill>
              </a:rPr>
              <a:t> (Union[</a:t>
            </a:r>
            <a:r>
              <a:rPr lang="en-US" altLang="zh-TW" sz="1600" dirty="0" err="1">
                <a:solidFill>
                  <a:schemeClr val="tx1"/>
                </a:solidFill>
              </a:rPr>
              <a:t>sp.Basic</a:t>
            </a:r>
            <a:r>
              <a:rPr lang="en-US" altLang="zh-TW" sz="1600" dirty="0">
                <a:solidFill>
                  <a:schemeClr val="tx1"/>
                </a:solidFill>
              </a:rPr>
              <a:t>, True]) – </a:t>
            </a:r>
            <a:r>
              <a:rPr lang="en-US" altLang="zh-TW" sz="1600" dirty="0" err="1">
                <a:solidFill>
                  <a:schemeClr val="tx1"/>
                </a:solidFill>
              </a:rPr>
              <a:t>SymPy</a:t>
            </a:r>
            <a:r>
              <a:rPr lang="en-US" altLang="zh-TW" sz="1600" dirty="0">
                <a:solidFill>
                  <a:schemeClr val="tx1"/>
                </a:solidFill>
              </a:rPr>
              <a:t> criteria function specifies to only apply constraint to areas that satisfy this criteria. For example, if criteria=</a:t>
            </a:r>
            <a:r>
              <a:rPr lang="en-US" altLang="zh-TW" sz="1600" dirty="0" err="1">
                <a:solidFill>
                  <a:schemeClr val="tx1"/>
                </a:solidFill>
              </a:rPr>
              <a:t>sympy.Symbol</a:t>
            </a:r>
            <a:r>
              <a:rPr lang="en-US" altLang="zh-TW" sz="1600" dirty="0">
                <a:solidFill>
                  <a:schemeClr val="tx1"/>
                </a:solidFill>
              </a:rPr>
              <a:t>(‘x’)&gt;0 then only areas that have positive ‘x’ values will have the constraint applied to them.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lambda_weighting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</a:t>
            </a:r>
            <a:r>
              <a:rPr lang="en-US" altLang="zh-TW" sz="1600" dirty="0" err="1">
                <a:solidFill>
                  <a:schemeClr val="tx1"/>
                </a:solidFill>
              </a:rPr>
              <a:t>sp.Basic</a:t>
            </a:r>
            <a:r>
              <a:rPr lang="en-US" altLang="zh-TW" sz="1600" dirty="0">
                <a:solidFill>
                  <a:schemeClr val="tx1"/>
                </a:solidFill>
              </a:rPr>
              <a:t>]] = None) – The spatial pointwise weighting of the constraint. For example, </a:t>
            </a:r>
            <a:r>
              <a:rPr lang="en-US" altLang="zh-TW" sz="1600" dirty="0" err="1">
                <a:solidFill>
                  <a:schemeClr val="tx1"/>
                </a:solidFill>
              </a:rPr>
              <a:t>lambda_weighting</a:t>
            </a:r>
            <a:r>
              <a:rPr lang="en-US" altLang="zh-TW" sz="1600" dirty="0">
                <a:solidFill>
                  <a:schemeClr val="tx1"/>
                </a:solidFill>
              </a:rPr>
              <a:t>={‘</a:t>
            </a:r>
            <a:r>
              <a:rPr lang="en-US" altLang="zh-TW" sz="1600" dirty="0" err="1">
                <a:solidFill>
                  <a:schemeClr val="tx1"/>
                </a:solidFill>
              </a:rPr>
              <a:t>lambda_u</a:t>
            </a:r>
            <a:r>
              <a:rPr lang="en-US" altLang="zh-TW" sz="1600" dirty="0">
                <a:solidFill>
                  <a:schemeClr val="tx1"/>
                </a:solidFill>
              </a:rPr>
              <a:t>’: 2.0*</a:t>
            </a:r>
            <a:r>
              <a:rPr lang="en-US" altLang="zh-TW" sz="1600" dirty="0" err="1">
                <a:solidFill>
                  <a:schemeClr val="tx1"/>
                </a:solidFill>
              </a:rPr>
              <a:t>sympy.Symbol</a:t>
            </a:r>
            <a:r>
              <a:rPr lang="en-US" altLang="zh-TW" sz="1600" dirty="0">
                <a:solidFill>
                  <a:schemeClr val="tx1"/>
                </a:solidFill>
              </a:rPr>
              <a:t>(‘x’)} would apply a pointwise weighting to the loss of 2.0 * x.</a:t>
            </a:r>
          </a:p>
          <a:p>
            <a:pPr marL="114300" indent="0" algn="l">
              <a:buClr>
                <a:schemeClr val="dk1"/>
              </a:buClr>
              <a:buSzPts val="1800"/>
            </a:pPr>
            <a:endParaRPr lang="en-US" altLang="zh-TW" sz="1600" dirty="0">
              <a:solidFill>
                <a:schemeClr val="tx1"/>
              </a:solidFill>
            </a:endParaRP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3330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82C35F8F-9B28-3A49-BB3D-BBED64D9A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51D270F5-87F6-B5E0-30C0-A6FA77077BC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2800" b="1" dirty="0" err="1"/>
              <a:t>PointwiseBoundaryConstraint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B22C443B-8A35-1AF2-54C2-07179A7767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81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0357FA93-9D8C-FF48-E676-FE7A0B4EE8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8"/>
            <a:ext cx="8601391" cy="792600"/>
          </a:xfrm>
        </p:spPr>
        <p:txBody>
          <a:bodyPr>
            <a:noAutofit/>
          </a:bodyPr>
          <a:lstStyle/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physicsnemo.sym.domain.constraint.continuous.PointwiseBoundaryConstraint(nodes: List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[</a:t>
            </a:r>
            <a:r>
              <a:rPr lang="en-US" altLang="zh-TW" sz="1600" dirty="0">
                <a:solidFill>
                  <a:schemeClr val="tx1"/>
                </a:solidFill>
                <a:hlinkClick r:id="rId3" tooltip="physicsnemo.sym.node.N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altLang="zh-TW" sz="1600" dirty="0">
                <a:solidFill>
                  <a:schemeClr val="tx1"/>
                </a:solidFill>
              </a:rPr>
              <a:t>], geometry: </a:t>
            </a:r>
            <a:r>
              <a:rPr lang="en-US" altLang="zh-TW" sz="1600" dirty="0">
                <a:solidFill>
                  <a:schemeClr val="tx1"/>
                </a:solidFill>
                <a:hlinkClick r:id="rId4" tooltip="physicsnemo.sym.geometry.geometry.Geomet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Geometry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dirty="0" err="1">
                <a:solidFill>
                  <a:schemeClr val="tx1"/>
                </a:solidFill>
              </a:rPr>
              <a:t>outvar</a:t>
            </a:r>
            <a:r>
              <a:rPr lang="en-US" altLang="zh-TW" sz="1600" dirty="0">
                <a:solidFill>
                  <a:schemeClr val="tx1"/>
                </a:solidFill>
              </a:rPr>
              <a:t>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Basic]], </a:t>
            </a:r>
            <a:r>
              <a:rPr lang="en-US" altLang="zh-TW" sz="1600" dirty="0" err="1">
                <a:solidFill>
                  <a:schemeClr val="tx1"/>
                </a:solidFill>
              </a:rPr>
              <a:t>batch_size</a:t>
            </a:r>
            <a:r>
              <a:rPr lang="en-US" altLang="zh-TW" sz="1600" dirty="0">
                <a:solidFill>
                  <a:schemeClr val="tx1"/>
                </a:solidFill>
              </a:rPr>
              <a:t>: int, criteria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: Optional[Union[Basic, Callable]]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lambda_weighting</a:t>
            </a:r>
            <a:r>
              <a:rPr lang="en-US" altLang="zh-TW" sz="1600" dirty="0">
                <a:solidFill>
                  <a:schemeClr val="tx1"/>
                </a:solidFill>
              </a:rPr>
              <a:t>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Basic]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] = None, parameterization: Optional[</a:t>
            </a:r>
            <a:r>
              <a:rPr lang="en-US" altLang="zh-TW" sz="1600" dirty="0">
                <a:solidFill>
                  <a:schemeClr val="tx1"/>
                </a:solidFill>
                <a:hlinkClick r:id="rId5" tooltip="physicsnemo.sym.geometry.parameterization.Parameter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Parameterization</a:t>
            </a:r>
            <a:r>
              <a:rPr lang="en-US" altLang="zh-TW" sz="1600" dirty="0">
                <a:solidFill>
                  <a:schemeClr val="tx1"/>
                </a:solidFill>
              </a:rPr>
              <a:t>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fixed_dataset</a:t>
            </a:r>
            <a:r>
              <a:rPr lang="en-US" altLang="zh-TW" sz="1600" dirty="0">
                <a:solidFill>
                  <a:schemeClr val="tx1"/>
                </a:solidFill>
              </a:rPr>
              <a:t>: bool = True, </a:t>
            </a:r>
          </a:p>
          <a:p>
            <a:pPr algn="l"/>
            <a:r>
              <a:rPr lang="en-US" altLang="zh-TW" sz="1600" dirty="0" err="1">
                <a:solidFill>
                  <a:schemeClr val="tx1"/>
                </a:solidFill>
              </a:rPr>
              <a:t>importance_measure</a:t>
            </a:r>
            <a:r>
              <a:rPr lang="en-US" altLang="zh-TW" sz="1600" dirty="0">
                <a:solidFill>
                  <a:schemeClr val="tx1"/>
                </a:solidFill>
              </a:rPr>
              <a:t>: Optional[Callable]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batch_per_epoch</a:t>
            </a:r>
            <a:r>
              <a:rPr lang="en-US" altLang="zh-TW" sz="1600" dirty="0">
                <a:solidFill>
                  <a:schemeClr val="tx1"/>
                </a:solidFill>
              </a:rPr>
              <a:t>: int = 1000, </a:t>
            </a:r>
            <a:r>
              <a:rPr lang="en-US" altLang="zh-TW" sz="1600" dirty="0" err="1">
                <a:solidFill>
                  <a:schemeClr val="tx1"/>
                </a:solidFill>
              </a:rPr>
              <a:t>quasirando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m: bool = False, </a:t>
            </a:r>
            <a:r>
              <a:rPr lang="en-US" altLang="zh-TW" sz="1600" dirty="0" err="1">
                <a:solidFill>
                  <a:schemeClr val="tx1"/>
                </a:solidFill>
              </a:rPr>
              <a:t>num_workers</a:t>
            </a:r>
            <a:r>
              <a:rPr lang="en-US" altLang="zh-TW" sz="1600" dirty="0">
                <a:solidFill>
                  <a:schemeClr val="tx1"/>
                </a:solidFill>
              </a:rPr>
              <a:t>: int = 0, loss: </a:t>
            </a:r>
            <a:r>
              <a:rPr lang="en-US" altLang="zh-TW" sz="1600" dirty="0">
                <a:solidFill>
                  <a:schemeClr val="tx1"/>
                </a:solidFill>
                <a:hlinkClick r:id="rId6" tooltip="physicsnemo.sym.loss.loss.Lo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Loss</a:t>
            </a:r>
            <a:r>
              <a:rPr lang="en-US" altLang="zh-TW" sz="1600" dirty="0">
                <a:solidFill>
                  <a:schemeClr val="tx1"/>
                </a:solidFill>
              </a:rPr>
              <a:t> = </a:t>
            </a:r>
            <a:r>
              <a:rPr lang="en-US" altLang="zh-TW" sz="1600" dirty="0" err="1">
                <a:solidFill>
                  <a:schemeClr val="tx1"/>
                </a:solidFill>
              </a:rPr>
              <a:t>PointwiseLossNorm</a:t>
            </a:r>
            <a:r>
              <a:rPr lang="en-US" altLang="zh-TW" sz="1600" dirty="0">
                <a:solidFill>
                  <a:schemeClr val="tx1"/>
                </a:solidFill>
              </a:rPr>
              <a:t>(), shuffle: bool = Tu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e)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DA79F90-7E39-065E-0F04-6C44DF7572AE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6660CC9-0670-2AFD-612D-7D397CF3CF9E}"/>
              </a:ext>
            </a:extLst>
          </p:cNvPr>
          <p:cNvSpPr/>
          <p:nvPr/>
        </p:nvSpPr>
        <p:spPr>
          <a:xfrm>
            <a:off x="311700" y="868218"/>
            <a:ext cx="8601391" cy="1894768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AE30F050-06AE-95E5-74AE-170BE5F052C8}"/>
              </a:ext>
            </a:extLst>
          </p:cNvPr>
          <p:cNvSpPr txBox="1">
            <a:spLocks/>
          </p:cNvSpPr>
          <p:nvPr/>
        </p:nvSpPr>
        <p:spPr>
          <a:xfrm>
            <a:off x="311698" y="2948204"/>
            <a:ext cx="8601391" cy="21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parameterization</a:t>
            </a:r>
            <a:r>
              <a:rPr lang="en-US" altLang="zh-TW" sz="1600" dirty="0">
                <a:solidFill>
                  <a:schemeClr val="tx1"/>
                </a:solidFill>
              </a:rPr>
              <a:t> (Union[</a:t>
            </a:r>
            <a:r>
              <a:rPr lang="en-US" altLang="zh-TW" sz="1600" dirty="0">
                <a:solidFill>
                  <a:schemeClr val="tx1"/>
                </a:solidFill>
                <a:hlinkClick r:id="rId5" tooltip="physicsnemo.sym.geometry.parameterization.Parameter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Parameterization</a:t>
            </a:r>
            <a:r>
              <a:rPr lang="en-US" altLang="zh-TW" sz="1600" dirty="0">
                <a:solidFill>
                  <a:schemeClr val="tx1"/>
                </a:solidFill>
              </a:rPr>
              <a:t>, None], optional) – This allows adding parameterization or additional inputs.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fixed_dataset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(bool = True) – If True then the points sampled for this constraint are done right when initialized and fixed. If false then the points are continually resampled.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compute_sdf_derivatives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(bool, optional) – Compute SDF derivatives when sampling </a:t>
            </a:r>
            <a:r>
              <a:rPr lang="en-US" altLang="zh-TW" sz="1600" dirty="0" err="1">
                <a:solidFill>
                  <a:schemeClr val="tx1"/>
                </a:solidFill>
              </a:rPr>
              <a:t>geometery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948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F624DC8B-123A-A28D-7E85-D2D8F013A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725095BE-12C8-1731-F49E-1B607DF1762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2800" b="1" dirty="0" err="1"/>
              <a:t>PointwiseBoundaryConstraint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E82114A5-4E2A-7E03-5F8C-05436AAB1C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82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E01F8A74-BA5B-D675-2CEF-8372AABF09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8"/>
            <a:ext cx="8601391" cy="792600"/>
          </a:xfrm>
        </p:spPr>
        <p:txBody>
          <a:bodyPr>
            <a:noAutofit/>
          </a:bodyPr>
          <a:lstStyle/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physicsnemo.sym.domain.constraint.continuous.PointwiseBoundaryConstraint(nodes: List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[</a:t>
            </a:r>
            <a:r>
              <a:rPr lang="en-US" altLang="zh-TW" sz="1600" dirty="0">
                <a:solidFill>
                  <a:schemeClr val="tx1"/>
                </a:solidFill>
                <a:hlinkClick r:id="rId3" tooltip="physicsnemo.sym.node.N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altLang="zh-TW" sz="1600" dirty="0">
                <a:solidFill>
                  <a:schemeClr val="tx1"/>
                </a:solidFill>
              </a:rPr>
              <a:t>], geometry: </a:t>
            </a:r>
            <a:r>
              <a:rPr lang="en-US" altLang="zh-TW" sz="1600" dirty="0">
                <a:solidFill>
                  <a:schemeClr val="tx1"/>
                </a:solidFill>
                <a:hlinkClick r:id="rId4" tooltip="physicsnemo.sym.geometry.geometry.Geomet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Geometry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dirty="0" err="1">
                <a:solidFill>
                  <a:schemeClr val="tx1"/>
                </a:solidFill>
              </a:rPr>
              <a:t>outvar</a:t>
            </a:r>
            <a:r>
              <a:rPr lang="en-US" altLang="zh-TW" sz="1600" dirty="0">
                <a:solidFill>
                  <a:schemeClr val="tx1"/>
                </a:solidFill>
              </a:rPr>
              <a:t>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Basic]], </a:t>
            </a:r>
            <a:r>
              <a:rPr lang="en-US" altLang="zh-TW" sz="1600" dirty="0" err="1">
                <a:solidFill>
                  <a:schemeClr val="tx1"/>
                </a:solidFill>
              </a:rPr>
              <a:t>batch_size</a:t>
            </a:r>
            <a:r>
              <a:rPr lang="en-US" altLang="zh-TW" sz="1600" dirty="0">
                <a:solidFill>
                  <a:schemeClr val="tx1"/>
                </a:solidFill>
              </a:rPr>
              <a:t>: int, criteria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: Optional[Union[Basic, Callable]]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lambda_weighting</a:t>
            </a:r>
            <a:r>
              <a:rPr lang="en-US" altLang="zh-TW" sz="1600" dirty="0">
                <a:solidFill>
                  <a:schemeClr val="tx1"/>
                </a:solidFill>
              </a:rPr>
              <a:t>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Basic]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] = None, parameterization: Optional[</a:t>
            </a:r>
            <a:r>
              <a:rPr lang="en-US" altLang="zh-TW" sz="1600" dirty="0">
                <a:solidFill>
                  <a:schemeClr val="tx1"/>
                </a:solidFill>
                <a:hlinkClick r:id="rId5" tooltip="physicsnemo.sym.geometry.parameterization.Parameter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Parameterization</a:t>
            </a:r>
            <a:r>
              <a:rPr lang="en-US" altLang="zh-TW" sz="1600" dirty="0">
                <a:solidFill>
                  <a:schemeClr val="tx1"/>
                </a:solidFill>
              </a:rPr>
              <a:t>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fixed_dataset</a:t>
            </a:r>
            <a:r>
              <a:rPr lang="en-US" altLang="zh-TW" sz="1600" dirty="0">
                <a:solidFill>
                  <a:schemeClr val="tx1"/>
                </a:solidFill>
              </a:rPr>
              <a:t>: bool = True, </a:t>
            </a:r>
          </a:p>
          <a:p>
            <a:pPr algn="l"/>
            <a:r>
              <a:rPr lang="en-US" altLang="zh-TW" sz="1600" dirty="0" err="1">
                <a:solidFill>
                  <a:schemeClr val="tx1"/>
                </a:solidFill>
              </a:rPr>
              <a:t>importance_measure</a:t>
            </a:r>
            <a:r>
              <a:rPr lang="en-US" altLang="zh-TW" sz="1600" dirty="0">
                <a:solidFill>
                  <a:schemeClr val="tx1"/>
                </a:solidFill>
              </a:rPr>
              <a:t>: Optional[Callable]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batch_per_epoch</a:t>
            </a:r>
            <a:r>
              <a:rPr lang="en-US" altLang="zh-TW" sz="1600" dirty="0">
                <a:solidFill>
                  <a:schemeClr val="tx1"/>
                </a:solidFill>
              </a:rPr>
              <a:t>: int = 1000, </a:t>
            </a:r>
            <a:r>
              <a:rPr lang="en-US" altLang="zh-TW" sz="1600" dirty="0" err="1">
                <a:solidFill>
                  <a:schemeClr val="tx1"/>
                </a:solidFill>
              </a:rPr>
              <a:t>quasirando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m: bool = False, </a:t>
            </a:r>
            <a:r>
              <a:rPr lang="en-US" altLang="zh-TW" sz="1600" dirty="0" err="1">
                <a:solidFill>
                  <a:schemeClr val="tx1"/>
                </a:solidFill>
              </a:rPr>
              <a:t>num_workers</a:t>
            </a:r>
            <a:r>
              <a:rPr lang="en-US" altLang="zh-TW" sz="1600" dirty="0">
                <a:solidFill>
                  <a:schemeClr val="tx1"/>
                </a:solidFill>
              </a:rPr>
              <a:t>: int = 0, loss: </a:t>
            </a:r>
            <a:r>
              <a:rPr lang="en-US" altLang="zh-TW" sz="1600" dirty="0">
                <a:solidFill>
                  <a:schemeClr val="tx1"/>
                </a:solidFill>
                <a:hlinkClick r:id="rId6" tooltip="physicsnemo.sym.loss.loss.Lo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Loss</a:t>
            </a:r>
            <a:r>
              <a:rPr lang="en-US" altLang="zh-TW" sz="1600" dirty="0">
                <a:solidFill>
                  <a:schemeClr val="tx1"/>
                </a:solidFill>
              </a:rPr>
              <a:t> = </a:t>
            </a:r>
            <a:r>
              <a:rPr lang="en-US" altLang="zh-TW" sz="1600" dirty="0" err="1">
                <a:solidFill>
                  <a:schemeClr val="tx1"/>
                </a:solidFill>
              </a:rPr>
              <a:t>PointwiseLossNorm</a:t>
            </a:r>
            <a:r>
              <a:rPr lang="en-US" altLang="zh-TW" sz="1600" dirty="0">
                <a:solidFill>
                  <a:schemeClr val="tx1"/>
                </a:solidFill>
              </a:rPr>
              <a:t>(), shuffle: bool = Tu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e)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801B9FE-88F3-4036-8B96-689480177ADF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8BB4B933-99A3-7002-013D-D5DEE7B667CA}"/>
              </a:ext>
            </a:extLst>
          </p:cNvPr>
          <p:cNvSpPr/>
          <p:nvPr/>
        </p:nvSpPr>
        <p:spPr>
          <a:xfrm>
            <a:off x="311700" y="868218"/>
            <a:ext cx="8601391" cy="1894768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7449336F-141A-FD83-C662-0E831F9620E5}"/>
              </a:ext>
            </a:extLst>
          </p:cNvPr>
          <p:cNvSpPr txBox="1">
            <a:spLocks/>
          </p:cNvSpPr>
          <p:nvPr/>
        </p:nvSpPr>
        <p:spPr>
          <a:xfrm>
            <a:off x="311698" y="2948204"/>
            <a:ext cx="8601391" cy="21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importance_measure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(Union[Callable, None] = None) – A callable function that computes a scalar importance measure. This importance measure is then used in the constraint when sampling points. Areas with higher importance are sampled more frequently according to Monte Carlo importance sampling, </a:t>
            </a:r>
            <a:r>
              <a:rPr lang="en-US" altLang="zh-TW" sz="16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https://en.wikipedia.org/wiki/Monte_Carlo_integration</a:t>
            </a:r>
            <a:r>
              <a:rPr lang="en-US" altLang="zh-TW" sz="1600" dirty="0">
                <a:solidFill>
                  <a:schemeClr val="tx1"/>
                </a:solidFill>
              </a:rPr>
              <a:t>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batch_per_epoch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(int = 1000) – If </a:t>
            </a:r>
            <a:r>
              <a:rPr lang="en-US" altLang="zh-TW" sz="1600" dirty="0" err="1">
                <a:solidFill>
                  <a:schemeClr val="tx1"/>
                </a:solidFill>
              </a:rPr>
              <a:t>fixed_dataset</a:t>
            </a:r>
            <a:r>
              <a:rPr lang="en-US" altLang="zh-TW" sz="1600" dirty="0">
                <a:solidFill>
                  <a:schemeClr val="tx1"/>
                </a:solidFill>
              </a:rPr>
              <a:t>=True then the total number of points generated to apply constraint on is </a:t>
            </a:r>
            <a:r>
              <a:rPr lang="en-US" altLang="zh-TW" sz="1600" dirty="0" err="1">
                <a:solidFill>
                  <a:schemeClr val="tx1"/>
                </a:solidFill>
              </a:rPr>
              <a:t>total_nr_points</a:t>
            </a:r>
            <a:r>
              <a:rPr lang="en-US" altLang="zh-TW" sz="1600" dirty="0">
                <a:solidFill>
                  <a:schemeClr val="tx1"/>
                </a:solidFill>
              </a:rPr>
              <a:t>=</a:t>
            </a:r>
            <a:r>
              <a:rPr lang="en-US" altLang="zh-TW" sz="1600" dirty="0" err="1">
                <a:solidFill>
                  <a:schemeClr val="tx1"/>
                </a:solidFill>
              </a:rPr>
              <a:t>batch_per_epoch</a:t>
            </a:r>
            <a:r>
              <a:rPr lang="en-US" altLang="zh-TW" sz="1600" dirty="0">
                <a:solidFill>
                  <a:schemeClr val="tx1"/>
                </a:solidFill>
              </a:rPr>
              <a:t>*</a:t>
            </a:r>
            <a:r>
              <a:rPr lang="en-US" altLang="zh-TW" sz="1600" dirty="0" err="1">
                <a:solidFill>
                  <a:schemeClr val="tx1"/>
                </a:solidFill>
              </a:rPr>
              <a:t>batch_size</a:t>
            </a:r>
            <a:r>
              <a:rPr lang="en-US" altLang="zh-TW" sz="1600" dirty="0">
                <a:solidFill>
                  <a:schemeClr val="tx1"/>
                </a:solidFill>
              </a:rPr>
              <a:t>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quasirandom</a:t>
            </a:r>
            <a:r>
              <a:rPr lang="en-US" altLang="zh-TW" sz="1600" dirty="0">
                <a:solidFill>
                  <a:schemeClr val="tx1"/>
                </a:solidFill>
              </a:rPr>
              <a:t> (bool = False) – If true then sample the points using the Halton sequence.</a:t>
            </a:r>
          </a:p>
          <a:p>
            <a:pPr marL="114300" indent="0" algn="l">
              <a:buClr>
                <a:schemeClr val="dk1"/>
              </a:buClr>
              <a:buSzPts val="1800"/>
            </a:pPr>
            <a:endParaRPr lang="en-US" altLang="zh-TW" sz="1600" dirty="0">
              <a:solidFill>
                <a:schemeClr val="tx1"/>
              </a:solidFill>
            </a:endParaRP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3186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A14FE414-2BEE-545D-55C6-429F8ACE3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90B08FF5-B8E7-C3DE-C996-2F9118C170F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2800" b="1" dirty="0" err="1"/>
              <a:t>PointwiseBoundaryConstraint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2067110F-8F3D-DE44-4D1C-C5FE5FC90B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83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BA41D75F-B7D3-7ED9-7574-F5329FE5C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8"/>
            <a:ext cx="8601391" cy="792600"/>
          </a:xfrm>
        </p:spPr>
        <p:txBody>
          <a:bodyPr>
            <a:noAutofit/>
          </a:bodyPr>
          <a:lstStyle/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physicsnemo.sym.domain.constraint.continuous.PointwiseBoundaryConstraint(nodes: List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[</a:t>
            </a:r>
            <a:r>
              <a:rPr lang="en-US" altLang="zh-TW" sz="1600" dirty="0">
                <a:solidFill>
                  <a:schemeClr val="tx1"/>
                </a:solidFill>
                <a:hlinkClick r:id="rId3" tooltip="physicsnemo.sym.node.N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altLang="zh-TW" sz="1600" dirty="0">
                <a:solidFill>
                  <a:schemeClr val="tx1"/>
                </a:solidFill>
              </a:rPr>
              <a:t>], geometry: </a:t>
            </a:r>
            <a:r>
              <a:rPr lang="en-US" altLang="zh-TW" sz="1600" dirty="0">
                <a:solidFill>
                  <a:schemeClr val="tx1"/>
                </a:solidFill>
                <a:hlinkClick r:id="rId4" tooltip="physicsnemo.sym.geometry.geometry.Geomet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Geometry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dirty="0" err="1">
                <a:solidFill>
                  <a:schemeClr val="tx1"/>
                </a:solidFill>
              </a:rPr>
              <a:t>outvar</a:t>
            </a:r>
            <a:r>
              <a:rPr lang="en-US" altLang="zh-TW" sz="1600" dirty="0">
                <a:solidFill>
                  <a:schemeClr val="tx1"/>
                </a:solidFill>
              </a:rPr>
              <a:t>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Basic]], </a:t>
            </a:r>
            <a:r>
              <a:rPr lang="en-US" altLang="zh-TW" sz="1600" dirty="0" err="1">
                <a:solidFill>
                  <a:schemeClr val="tx1"/>
                </a:solidFill>
              </a:rPr>
              <a:t>batch_size</a:t>
            </a:r>
            <a:r>
              <a:rPr lang="en-US" altLang="zh-TW" sz="1600" dirty="0">
                <a:solidFill>
                  <a:schemeClr val="tx1"/>
                </a:solidFill>
              </a:rPr>
              <a:t>: int, criteria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: Optional[Union[Basic, Callable]]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lambda_weighting</a:t>
            </a:r>
            <a:r>
              <a:rPr lang="en-US" altLang="zh-TW" sz="1600" dirty="0">
                <a:solidFill>
                  <a:schemeClr val="tx1"/>
                </a:solidFill>
              </a:rPr>
              <a:t>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Basic]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] = None, parameterization: Optional[</a:t>
            </a:r>
            <a:r>
              <a:rPr lang="en-US" altLang="zh-TW" sz="1600" dirty="0">
                <a:solidFill>
                  <a:schemeClr val="tx1"/>
                </a:solidFill>
                <a:hlinkClick r:id="rId5" tooltip="physicsnemo.sym.geometry.parameterization.Parameter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Parameterization</a:t>
            </a:r>
            <a:r>
              <a:rPr lang="en-US" altLang="zh-TW" sz="1600" dirty="0">
                <a:solidFill>
                  <a:schemeClr val="tx1"/>
                </a:solidFill>
              </a:rPr>
              <a:t>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fixed_dataset</a:t>
            </a:r>
            <a:r>
              <a:rPr lang="en-US" altLang="zh-TW" sz="1600" dirty="0">
                <a:solidFill>
                  <a:schemeClr val="tx1"/>
                </a:solidFill>
              </a:rPr>
              <a:t>: bool = True, </a:t>
            </a:r>
          </a:p>
          <a:p>
            <a:pPr algn="l"/>
            <a:r>
              <a:rPr lang="en-US" altLang="zh-TW" sz="1600" dirty="0" err="1">
                <a:solidFill>
                  <a:schemeClr val="tx1"/>
                </a:solidFill>
              </a:rPr>
              <a:t>importance_measure</a:t>
            </a:r>
            <a:r>
              <a:rPr lang="en-US" altLang="zh-TW" sz="1600" dirty="0">
                <a:solidFill>
                  <a:schemeClr val="tx1"/>
                </a:solidFill>
              </a:rPr>
              <a:t>: Optional[Callable]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batch_per_epoch</a:t>
            </a:r>
            <a:r>
              <a:rPr lang="en-US" altLang="zh-TW" sz="1600" dirty="0">
                <a:solidFill>
                  <a:schemeClr val="tx1"/>
                </a:solidFill>
              </a:rPr>
              <a:t>: int = 1000, </a:t>
            </a:r>
            <a:r>
              <a:rPr lang="en-US" altLang="zh-TW" sz="1600" dirty="0" err="1">
                <a:solidFill>
                  <a:schemeClr val="tx1"/>
                </a:solidFill>
              </a:rPr>
              <a:t>quasirando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m: bool = False, </a:t>
            </a:r>
            <a:r>
              <a:rPr lang="en-US" altLang="zh-TW" sz="1600" dirty="0" err="1">
                <a:solidFill>
                  <a:schemeClr val="tx1"/>
                </a:solidFill>
              </a:rPr>
              <a:t>num_workers</a:t>
            </a:r>
            <a:r>
              <a:rPr lang="en-US" altLang="zh-TW" sz="1600" dirty="0">
                <a:solidFill>
                  <a:schemeClr val="tx1"/>
                </a:solidFill>
              </a:rPr>
              <a:t>: int = 0, loss: </a:t>
            </a:r>
            <a:r>
              <a:rPr lang="en-US" altLang="zh-TW" sz="1600" dirty="0">
                <a:solidFill>
                  <a:schemeClr val="tx1"/>
                </a:solidFill>
                <a:hlinkClick r:id="rId6" tooltip="physicsnemo.sym.loss.loss.Lo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Loss</a:t>
            </a:r>
            <a:r>
              <a:rPr lang="en-US" altLang="zh-TW" sz="1600" dirty="0">
                <a:solidFill>
                  <a:schemeClr val="tx1"/>
                </a:solidFill>
              </a:rPr>
              <a:t> = </a:t>
            </a:r>
            <a:r>
              <a:rPr lang="en-US" altLang="zh-TW" sz="1600" dirty="0" err="1">
                <a:solidFill>
                  <a:schemeClr val="tx1"/>
                </a:solidFill>
              </a:rPr>
              <a:t>PointwiseLossNorm</a:t>
            </a:r>
            <a:r>
              <a:rPr lang="en-US" altLang="zh-TW" sz="1600" dirty="0">
                <a:solidFill>
                  <a:schemeClr val="tx1"/>
                </a:solidFill>
              </a:rPr>
              <a:t>(), shuffle: bool = Tu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e)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6293591-8C51-EE18-163E-7996D85AB5D5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2CE9C0A-A5B4-3402-42B9-927D08F85FF8}"/>
              </a:ext>
            </a:extLst>
          </p:cNvPr>
          <p:cNvSpPr/>
          <p:nvPr/>
        </p:nvSpPr>
        <p:spPr>
          <a:xfrm>
            <a:off x="311700" y="868218"/>
            <a:ext cx="8601391" cy="1894768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F993517F-6003-7032-9BD2-880304783DEF}"/>
              </a:ext>
            </a:extLst>
          </p:cNvPr>
          <p:cNvSpPr txBox="1">
            <a:spLocks/>
          </p:cNvSpPr>
          <p:nvPr/>
        </p:nvSpPr>
        <p:spPr>
          <a:xfrm>
            <a:off x="311698" y="2948204"/>
            <a:ext cx="8601391" cy="21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num_workers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(int) – Number of worker used in fetching data.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loss</a:t>
            </a:r>
            <a:r>
              <a:rPr lang="en-US" altLang="zh-TW" sz="1600" dirty="0">
                <a:solidFill>
                  <a:schemeClr val="tx1"/>
                </a:solidFill>
              </a:rPr>
              <a:t> (</a:t>
            </a:r>
            <a:r>
              <a:rPr lang="en-US" altLang="zh-TW" sz="1600" dirty="0">
                <a:solidFill>
                  <a:schemeClr val="tx1"/>
                </a:solidFill>
                <a:hlinkClick r:id="rId6" tooltip="physicsnemo.sym.loss.loss.Lo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Loss</a:t>
            </a:r>
            <a:r>
              <a:rPr lang="en-US" altLang="zh-TW" sz="1600" dirty="0">
                <a:solidFill>
                  <a:schemeClr val="tx1"/>
                </a:solidFill>
              </a:rPr>
              <a:t>) – 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</a:t>
            </a:r>
            <a:r>
              <a:rPr lang="en-US" altLang="zh-TW" sz="1600" dirty="0">
                <a:solidFill>
                  <a:schemeClr val="tx1"/>
                </a:solidFill>
              </a:rPr>
              <a:t> Loss module that defines the loss type, (e.g. L2, L1, …).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shuffle</a:t>
            </a:r>
            <a:r>
              <a:rPr lang="en-US" altLang="zh-TW" sz="1600" dirty="0">
                <a:solidFill>
                  <a:schemeClr val="tx1"/>
                </a:solidFill>
              </a:rPr>
              <a:t> (bool, optional) – Randomly shuffle examples in dataset every epoch, by default True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6171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96F1C807-679F-40DC-3F56-1415649DD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D766ACE7-70EF-9FD2-F461-3E9A1E55A0F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2800" b="1" dirty="0" err="1"/>
              <a:t>PointwiseInteriorConstraint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065C0833-A940-7D17-EA33-754A322162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84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FE3249BA-DCE1-5363-F459-E54AACC7E5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8"/>
            <a:ext cx="8601391" cy="792600"/>
          </a:xfrm>
        </p:spPr>
        <p:txBody>
          <a:bodyPr>
            <a:noAutofit/>
          </a:bodyPr>
          <a:lstStyle/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class physicsnemo.sym.domain.constraint.continuous.PointwiseInteriorConstraint(nodes: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List[</a:t>
            </a:r>
            <a:r>
              <a:rPr lang="en-US" altLang="zh-TW" sz="1600" dirty="0">
                <a:solidFill>
                  <a:schemeClr val="tx1"/>
                </a:solidFill>
                <a:hlinkClick r:id="rId3" tooltip="physicsnemo.sym.node.N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altLang="zh-TW" sz="1600" dirty="0">
                <a:solidFill>
                  <a:schemeClr val="tx1"/>
                </a:solidFill>
              </a:rPr>
              <a:t>], geometry: </a:t>
            </a:r>
            <a:r>
              <a:rPr lang="en-US" altLang="zh-TW" sz="1600" dirty="0">
                <a:solidFill>
                  <a:schemeClr val="tx1"/>
                </a:solidFill>
                <a:hlinkClick r:id="rId4" tooltip="physicsnemo.sym.geometry.geometry.Geomet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Geometry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dirty="0" err="1">
                <a:solidFill>
                  <a:schemeClr val="tx1"/>
                </a:solidFill>
              </a:rPr>
              <a:t>outvar</a:t>
            </a:r>
            <a:r>
              <a:rPr lang="en-US" altLang="zh-TW" sz="1600" dirty="0">
                <a:solidFill>
                  <a:schemeClr val="tx1"/>
                </a:solidFill>
              </a:rPr>
              <a:t>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Basic]], </a:t>
            </a:r>
            <a:r>
              <a:rPr lang="en-US" altLang="zh-TW" sz="1600" dirty="0" err="1">
                <a:solidFill>
                  <a:schemeClr val="tx1"/>
                </a:solidFill>
              </a:rPr>
              <a:t>batch_size</a:t>
            </a:r>
            <a:r>
              <a:rPr lang="en-US" altLang="zh-TW" sz="1600" dirty="0">
                <a:solidFill>
                  <a:schemeClr val="tx1"/>
                </a:solidFill>
              </a:rPr>
              <a:t>: int,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bounds: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[Basic, Tuple[float, float]] = None, criteria: Optional[Union[Basic, Callable]] =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None, </a:t>
            </a:r>
            <a:r>
              <a:rPr lang="en-US" altLang="zh-TW" sz="1600" dirty="0" err="1">
                <a:solidFill>
                  <a:schemeClr val="tx1"/>
                </a:solidFill>
              </a:rPr>
              <a:t>lambda_weighting</a:t>
            </a:r>
            <a:r>
              <a:rPr lang="en-US" altLang="zh-TW" sz="1600" dirty="0">
                <a:solidFill>
                  <a:schemeClr val="tx1"/>
                </a:solidFill>
              </a:rPr>
              <a:t>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Basic]] = None, parameterization: </a:t>
            </a:r>
            <a:r>
              <a:rPr lang="en-US" altLang="zh-TW" sz="1600" dirty="0" err="1">
                <a:solidFill>
                  <a:schemeClr val="tx1"/>
                </a:solidFill>
              </a:rPr>
              <a:t>Optiona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l[</a:t>
            </a:r>
            <a:r>
              <a:rPr lang="en-US" altLang="zh-TW" sz="1600" dirty="0">
                <a:solidFill>
                  <a:schemeClr val="tx1"/>
                </a:solidFill>
                <a:hlinkClick r:id="rId5" tooltip="physicsnemo.sym.geometry.parameterization.Parameter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Parameterization</a:t>
            </a:r>
            <a:r>
              <a:rPr lang="en-US" altLang="zh-TW" sz="1600" dirty="0">
                <a:solidFill>
                  <a:schemeClr val="tx1"/>
                </a:solidFill>
              </a:rPr>
              <a:t>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fixed_dataset</a:t>
            </a:r>
            <a:r>
              <a:rPr lang="en-US" altLang="zh-TW" sz="1600" dirty="0">
                <a:solidFill>
                  <a:schemeClr val="tx1"/>
                </a:solidFill>
              </a:rPr>
              <a:t>: bool = True, </a:t>
            </a:r>
            <a:r>
              <a:rPr lang="en-US" altLang="zh-TW" sz="1600" dirty="0" err="1">
                <a:solidFill>
                  <a:schemeClr val="tx1"/>
                </a:solidFill>
              </a:rPr>
              <a:t>compute_sdf_derivatives</a:t>
            </a:r>
            <a:r>
              <a:rPr lang="en-US" altLang="zh-TW" sz="1600" dirty="0">
                <a:solidFill>
                  <a:schemeClr val="tx1"/>
                </a:solidFill>
              </a:rPr>
              <a:t>: bool =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False, </a:t>
            </a:r>
            <a:r>
              <a:rPr lang="en-US" altLang="zh-TW" sz="1600" dirty="0" err="1">
                <a:solidFill>
                  <a:schemeClr val="tx1"/>
                </a:solidFill>
              </a:rPr>
              <a:t>importance_measure</a:t>
            </a:r>
            <a:r>
              <a:rPr lang="en-US" altLang="zh-TW" sz="1600" dirty="0">
                <a:solidFill>
                  <a:schemeClr val="tx1"/>
                </a:solidFill>
              </a:rPr>
              <a:t>: Optional[Callable]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batch_per_epoch</a:t>
            </a:r>
            <a:r>
              <a:rPr lang="en-US" altLang="zh-TW" sz="1600" dirty="0">
                <a:solidFill>
                  <a:schemeClr val="tx1"/>
                </a:solidFill>
              </a:rPr>
              <a:t>: int = 1000, quasi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random: bool = False, </a:t>
            </a:r>
            <a:r>
              <a:rPr lang="en-US" altLang="zh-TW" sz="1600" dirty="0" err="1">
                <a:solidFill>
                  <a:schemeClr val="tx1"/>
                </a:solidFill>
              </a:rPr>
              <a:t>num_workers</a:t>
            </a:r>
            <a:r>
              <a:rPr lang="en-US" altLang="zh-TW" sz="1600" dirty="0">
                <a:solidFill>
                  <a:schemeClr val="tx1"/>
                </a:solidFill>
              </a:rPr>
              <a:t>: int = 0, loss: </a:t>
            </a:r>
            <a:r>
              <a:rPr lang="en-US" altLang="zh-TW" sz="1600" dirty="0">
                <a:solidFill>
                  <a:schemeClr val="tx1"/>
                </a:solidFill>
                <a:hlinkClick r:id="rId6" tooltip="physicsnemo.sym.loss.loss.Lo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Loss</a:t>
            </a:r>
            <a:r>
              <a:rPr lang="en-US" altLang="zh-TW" sz="1600" dirty="0">
                <a:solidFill>
                  <a:schemeClr val="tx1"/>
                </a:solidFill>
              </a:rPr>
              <a:t> = </a:t>
            </a:r>
            <a:r>
              <a:rPr lang="en-US" altLang="zh-TW" sz="1600" dirty="0" err="1">
                <a:solidFill>
                  <a:schemeClr val="tx1"/>
                </a:solidFill>
              </a:rPr>
              <a:t>PointwiseLossNorm</a:t>
            </a:r>
            <a:r>
              <a:rPr lang="en-US" altLang="zh-TW" sz="1600" dirty="0">
                <a:solidFill>
                  <a:schemeClr val="tx1"/>
                </a:solidFill>
              </a:rPr>
              <a:t>(), shuffle: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bool = True)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43AD4B2-4F75-3D9C-6D85-290540E58FCA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AA35347-B32E-941A-0939-142E112ECE55}"/>
              </a:ext>
            </a:extLst>
          </p:cNvPr>
          <p:cNvSpPr/>
          <p:nvPr/>
        </p:nvSpPr>
        <p:spPr>
          <a:xfrm>
            <a:off x="311700" y="868217"/>
            <a:ext cx="8601391" cy="2148813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49C30C89-1BCF-EA63-8693-D875E69B3577}"/>
              </a:ext>
            </a:extLst>
          </p:cNvPr>
          <p:cNvSpPr txBox="1">
            <a:spLocks/>
          </p:cNvSpPr>
          <p:nvPr/>
        </p:nvSpPr>
        <p:spPr>
          <a:xfrm>
            <a:off x="311699" y="3158467"/>
            <a:ext cx="8601391" cy="21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l">
              <a:buClr>
                <a:schemeClr val="dk1"/>
              </a:buClr>
              <a:buSzPts val="1800"/>
            </a:pPr>
            <a:r>
              <a:rPr lang="en-US" altLang="zh-TW" sz="1600" dirty="0">
                <a:solidFill>
                  <a:schemeClr val="tx1"/>
                </a:solidFill>
              </a:rPr>
              <a:t>Pointwise Constraint applied to interior of geometry. For example, in 3D this will create a constraint on the interior volume of the given geometry.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nodes</a:t>
            </a:r>
            <a:r>
              <a:rPr lang="en-US" altLang="zh-TW" sz="1600" dirty="0">
                <a:solidFill>
                  <a:schemeClr val="tx1"/>
                </a:solidFill>
              </a:rPr>
              <a:t> (List[</a:t>
            </a:r>
            <a:r>
              <a:rPr lang="en-US" altLang="zh-TW" sz="1600" dirty="0">
                <a:solidFill>
                  <a:schemeClr val="tx1"/>
                </a:solidFill>
                <a:hlinkClick r:id="rId3" tooltip="physicsnemo.sym.node.N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altLang="zh-TW" sz="1600" dirty="0">
                <a:solidFill>
                  <a:schemeClr val="tx1"/>
                </a:solidFill>
              </a:rPr>
              <a:t>]) – List of 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</a:t>
            </a:r>
            <a:r>
              <a:rPr lang="en-US" altLang="zh-TW" sz="1600" dirty="0">
                <a:solidFill>
                  <a:schemeClr val="tx1"/>
                </a:solidFill>
              </a:rPr>
              <a:t> Nodes to unroll graph with.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geometry</a:t>
            </a:r>
            <a:r>
              <a:rPr lang="en-US" altLang="zh-TW" sz="1600" dirty="0">
                <a:solidFill>
                  <a:schemeClr val="tx1"/>
                </a:solidFill>
              </a:rPr>
              <a:t> (</a:t>
            </a:r>
            <a:r>
              <a:rPr lang="en-US" altLang="zh-TW" sz="1600" dirty="0">
                <a:solidFill>
                  <a:schemeClr val="tx1"/>
                </a:solidFill>
                <a:hlinkClick r:id="rId4" tooltip="physicsnemo.sym.geometry.geometry.Geomet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Geometry</a:t>
            </a:r>
            <a:r>
              <a:rPr lang="en-US" altLang="zh-TW" sz="1600" dirty="0">
                <a:solidFill>
                  <a:schemeClr val="tx1"/>
                </a:solidFill>
              </a:rPr>
              <a:t>) – 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</a:t>
            </a:r>
            <a:r>
              <a:rPr lang="en-US" altLang="zh-TW" sz="1600" dirty="0">
                <a:solidFill>
                  <a:schemeClr val="tx1"/>
                </a:solidFill>
              </a:rPr>
              <a:t> Geometry to apply the constraint with.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outvar</a:t>
            </a:r>
            <a:r>
              <a:rPr lang="en-US" altLang="zh-TW" sz="1600" dirty="0">
                <a:solidFill>
                  <a:schemeClr val="tx1"/>
                </a:solidFill>
              </a:rPr>
              <a:t> (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</a:t>
            </a:r>
            <a:r>
              <a:rPr lang="en-US" altLang="zh-TW" sz="1600" dirty="0" err="1">
                <a:solidFill>
                  <a:schemeClr val="tx1"/>
                </a:solidFill>
              </a:rPr>
              <a:t>sp.Basic</a:t>
            </a:r>
            <a:r>
              <a:rPr lang="en-US" altLang="zh-TW" sz="1600" dirty="0">
                <a:solidFill>
                  <a:schemeClr val="tx1"/>
                </a:solidFill>
              </a:rPr>
              <a:t>]]) – A dictionary of </a:t>
            </a:r>
            <a:r>
              <a:rPr lang="en-US" altLang="zh-TW" sz="1600" dirty="0" err="1">
                <a:solidFill>
                  <a:schemeClr val="tx1"/>
                </a:solidFill>
              </a:rPr>
              <a:t>SymPy</a:t>
            </a:r>
            <a:r>
              <a:rPr lang="en-US" altLang="zh-TW" sz="1600" dirty="0">
                <a:solidFill>
                  <a:schemeClr val="tx1"/>
                </a:solidFill>
              </a:rPr>
              <a:t> Symbols/Expr, floats or int. This is used to describe the constraint. For example, </a:t>
            </a:r>
            <a:r>
              <a:rPr lang="en-US" altLang="zh-TW" sz="1600" dirty="0" err="1">
                <a:solidFill>
                  <a:schemeClr val="tx1"/>
                </a:solidFill>
              </a:rPr>
              <a:t>outvar</a:t>
            </a:r>
            <a:r>
              <a:rPr lang="en-US" altLang="zh-TW" sz="1600" dirty="0">
                <a:solidFill>
                  <a:schemeClr val="tx1"/>
                </a:solidFill>
              </a:rPr>
              <a:t>={‘u’: 0} would specify ‘u’ to be zero everywhere in the constraint.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  <a:p>
            <a:pPr marL="114300" indent="0" algn="l">
              <a:buClr>
                <a:schemeClr val="dk1"/>
              </a:buClr>
              <a:buSzPts val="1800"/>
            </a:pPr>
            <a:endParaRPr lang="en-US" altLang="zh-TW" sz="1600" dirty="0">
              <a:solidFill>
                <a:schemeClr val="tx1"/>
              </a:solidFill>
            </a:endParaRP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8683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BCC6CBF9-B9A8-B0B3-FA27-7D8062BBD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AC4C4498-C315-5937-12A1-031DF3DC2AC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2800" b="1" dirty="0" err="1"/>
              <a:t>PointwiseInteriorConstraint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60338D1C-3D62-BC3E-C78E-9B4B440F2A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85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A834654A-718F-5A2D-B1D0-93B8A46A5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8"/>
            <a:ext cx="8601391" cy="792600"/>
          </a:xfrm>
        </p:spPr>
        <p:txBody>
          <a:bodyPr>
            <a:noAutofit/>
          </a:bodyPr>
          <a:lstStyle/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class physicsnemo.sym.domain.constraint.continuous.PointwiseInteriorConstraint(nodes: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List[</a:t>
            </a:r>
            <a:r>
              <a:rPr lang="en-US" altLang="zh-TW" sz="1600" dirty="0">
                <a:solidFill>
                  <a:schemeClr val="tx1"/>
                </a:solidFill>
                <a:hlinkClick r:id="rId3" tooltip="physicsnemo.sym.node.N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altLang="zh-TW" sz="1600" dirty="0">
                <a:solidFill>
                  <a:schemeClr val="tx1"/>
                </a:solidFill>
              </a:rPr>
              <a:t>], geometry: </a:t>
            </a:r>
            <a:r>
              <a:rPr lang="en-US" altLang="zh-TW" sz="1600" dirty="0">
                <a:solidFill>
                  <a:schemeClr val="tx1"/>
                </a:solidFill>
                <a:hlinkClick r:id="rId4" tooltip="physicsnemo.sym.geometry.geometry.Geomet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Geometry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dirty="0" err="1">
                <a:solidFill>
                  <a:schemeClr val="tx1"/>
                </a:solidFill>
              </a:rPr>
              <a:t>outvar</a:t>
            </a:r>
            <a:r>
              <a:rPr lang="en-US" altLang="zh-TW" sz="1600" dirty="0">
                <a:solidFill>
                  <a:schemeClr val="tx1"/>
                </a:solidFill>
              </a:rPr>
              <a:t>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Basic]], </a:t>
            </a:r>
            <a:r>
              <a:rPr lang="en-US" altLang="zh-TW" sz="1600" dirty="0" err="1">
                <a:solidFill>
                  <a:schemeClr val="tx1"/>
                </a:solidFill>
              </a:rPr>
              <a:t>batch_size</a:t>
            </a:r>
            <a:r>
              <a:rPr lang="en-US" altLang="zh-TW" sz="1600" dirty="0">
                <a:solidFill>
                  <a:schemeClr val="tx1"/>
                </a:solidFill>
              </a:rPr>
              <a:t>: int,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bounds: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[Basic, Tuple[float, float]] = None, criteria: Optional[Union[Basic, Callable]] =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None, </a:t>
            </a:r>
            <a:r>
              <a:rPr lang="en-US" altLang="zh-TW" sz="1600" dirty="0" err="1">
                <a:solidFill>
                  <a:schemeClr val="tx1"/>
                </a:solidFill>
              </a:rPr>
              <a:t>lambda_weighting</a:t>
            </a:r>
            <a:r>
              <a:rPr lang="en-US" altLang="zh-TW" sz="1600" dirty="0">
                <a:solidFill>
                  <a:schemeClr val="tx1"/>
                </a:solidFill>
              </a:rPr>
              <a:t>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Basic]] = None, parameterization: </a:t>
            </a:r>
            <a:r>
              <a:rPr lang="en-US" altLang="zh-TW" sz="1600" dirty="0" err="1">
                <a:solidFill>
                  <a:schemeClr val="tx1"/>
                </a:solidFill>
              </a:rPr>
              <a:t>Optiona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l[</a:t>
            </a:r>
            <a:r>
              <a:rPr lang="en-US" altLang="zh-TW" sz="1600" dirty="0">
                <a:solidFill>
                  <a:schemeClr val="tx1"/>
                </a:solidFill>
                <a:hlinkClick r:id="rId5" tooltip="physicsnemo.sym.geometry.parameterization.Parameter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Parameterization</a:t>
            </a:r>
            <a:r>
              <a:rPr lang="en-US" altLang="zh-TW" sz="1600" dirty="0">
                <a:solidFill>
                  <a:schemeClr val="tx1"/>
                </a:solidFill>
              </a:rPr>
              <a:t>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fixed_dataset</a:t>
            </a:r>
            <a:r>
              <a:rPr lang="en-US" altLang="zh-TW" sz="1600" dirty="0">
                <a:solidFill>
                  <a:schemeClr val="tx1"/>
                </a:solidFill>
              </a:rPr>
              <a:t>: bool = True, </a:t>
            </a:r>
            <a:r>
              <a:rPr lang="en-US" altLang="zh-TW" sz="1600" dirty="0" err="1">
                <a:solidFill>
                  <a:schemeClr val="tx1"/>
                </a:solidFill>
              </a:rPr>
              <a:t>compute_sdf_derivatives</a:t>
            </a:r>
            <a:r>
              <a:rPr lang="en-US" altLang="zh-TW" sz="1600" dirty="0">
                <a:solidFill>
                  <a:schemeClr val="tx1"/>
                </a:solidFill>
              </a:rPr>
              <a:t>: bool =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False, </a:t>
            </a:r>
            <a:r>
              <a:rPr lang="en-US" altLang="zh-TW" sz="1600" dirty="0" err="1">
                <a:solidFill>
                  <a:schemeClr val="tx1"/>
                </a:solidFill>
              </a:rPr>
              <a:t>importance_measure</a:t>
            </a:r>
            <a:r>
              <a:rPr lang="en-US" altLang="zh-TW" sz="1600" dirty="0">
                <a:solidFill>
                  <a:schemeClr val="tx1"/>
                </a:solidFill>
              </a:rPr>
              <a:t>: Optional[Callable]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batch_per_epoch</a:t>
            </a:r>
            <a:r>
              <a:rPr lang="en-US" altLang="zh-TW" sz="1600" dirty="0">
                <a:solidFill>
                  <a:schemeClr val="tx1"/>
                </a:solidFill>
              </a:rPr>
              <a:t>: int = 1000, quasi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random: bool = False, </a:t>
            </a:r>
            <a:r>
              <a:rPr lang="en-US" altLang="zh-TW" sz="1600" dirty="0" err="1">
                <a:solidFill>
                  <a:schemeClr val="tx1"/>
                </a:solidFill>
              </a:rPr>
              <a:t>num_workers</a:t>
            </a:r>
            <a:r>
              <a:rPr lang="en-US" altLang="zh-TW" sz="1600" dirty="0">
                <a:solidFill>
                  <a:schemeClr val="tx1"/>
                </a:solidFill>
              </a:rPr>
              <a:t>: int = 0, loss: </a:t>
            </a:r>
            <a:r>
              <a:rPr lang="en-US" altLang="zh-TW" sz="1600" dirty="0">
                <a:solidFill>
                  <a:schemeClr val="tx1"/>
                </a:solidFill>
                <a:hlinkClick r:id="rId6" tooltip="physicsnemo.sym.loss.loss.Lo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Loss</a:t>
            </a:r>
            <a:r>
              <a:rPr lang="en-US" altLang="zh-TW" sz="1600" dirty="0">
                <a:solidFill>
                  <a:schemeClr val="tx1"/>
                </a:solidFill>
              </a:rPr>
              <a:t> = </a:t>
            </a:r>
            <a:r>
              <a:rPr lang="en-US" altLang="zh-TW" sz="1600" dirty="0" err="1">
                <a:solidFill>
                  <a:schemeClr val="tx1"/>
                </a:solidFill>
              </a:rPr>
              <a:t>PointwiseLossNorm</a:t>
            </a:r>
            <a:r>
              <a:rPr lang="en-US" altLang="zh-TW" sz="1600" dirty="0">
                <a:solidFill>
                  <a:schemeClr val="tx1"/>
                </a:solidFill>
              </a:rPr>
              <a:t>(), shuffle: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bool = True)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2DA670A-6991-D104-AD69-C4A382E6B576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55131E34-8BE4-1D5C-18B1-232B9EF0B196}"/>
              </a:ext>
            </a:extLst>
          </p:cNvPr>
          <p:cNvSpPr/>
          <p:nvPr/>
        </p:nvSpPr>
        <p:spPr>
          <a:xfrm>
            <a:off x="311700" y="868217"/>
            <a:ext cx="8601391" cy="2148813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4D47BDDC-0AC0-A29F-99A2-E481896DB8AE}"/>
              </a:ext>
            </a:extLst>
          </p:cNvPr>
          <p:cNvSpPr txBox="1">
            <a:spLocks/>
          </p:cNvSpPr>
          <p:nvPr/>
        </p:nvSpPr>
        <p:spPr>
          <a:xfrm>
            <a:off x="311699" y="3158467"/>
            <a:ext cx="8601391" cy="21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batch_size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(int) – Batch size used in training.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bounds</a:t>
            </a:r>
            <a:r>
              <a:rPr lang="en-US" altLang="zh-TW" sz="1600" dirty="0">
                <a:solidFill>
                  <a:schemeClr val="tx1"/>
                </a:solidFill>
              </a:rPr>
              <a:t> (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</a:t>
            </a:r>
            <a:r>
              <a:rPr lang="en-US" altLang="zh-TW" sz="1600" dirty="0" err="1">
                <a:solidFill>
                  <a:schemeClr val="tx1"/>
                </a:solidFill>
              </a:rPr>
              <a:t>sp.Basic</a:t>
            </a:r>
            <a:r>
              <a:rPr lang="en-US" altLang="zh-TW" sz="1600" dirty="0">
                <a:solidFill>
                  <a:schemeClr val="tx1"/>
                </a:solidFill>
              </a:rPr>
              <a:t>, Tuple[float, float]] = None) – Bounds of the given geometry, (e.g. </a:t>
            </a:r>
            <a:r>
              <a:rPr lang="en-US" altLang="zh-TW" sz="16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`</a:t>
            </a:r>
            <a:r>
              <a:rPr lang="en-US" altLang="zh-TW" sz="1600" dirty="0">
                <a:solidFill>
                  <a:schemeClr val="tx1"/>
                </a:solidFill>
              </a:rPr>
              <a:t>bounds={</a:t>
            </a:r>
            <a:r>
              <a:rPr lang="en-US" altLang="zh-TW" sz="1600" dirty="0" err="1">
                <a:solidFill>
                  <a:schemeClr val="tx1"/>
                </a:solidFill>
              </a:rPr>
              <a:t>sympy.Symbol</a:t>
            </a:r>
            <a:r>
              <a:rPr lang="en-US" altLang="zh-TW" sz="1600" dirty="0">
                <a:solidFill>
                  <a:schemeClr val="tx1"/>
                </a:solidFill>
              </a:rPr>
              <a:t>(‘x’): (0, 1), </a:t>
            </a:r>
            <a:r>
              <a:rPr lang="en-US" altLang="zh-TW" sz="1600" dirty="0" err="1">
                <a:solidFill>
                  <a:schemeClr val="tx1"/>
                </a:solidFill>
              </a:rPr>
              <a:t>sympy.Symbol</a:t>
            </a:r>
            <a:r>
              <a:rPr lang="en-US" altLang="zh-TW" sz="1600" dirty="0">
                <a:solidFill>
                  <a:schemeClr val="tx1"/>
                </a:solidFill>
              </a:rPr>
              <a:t>(‘y’): (0, 1)}).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criteria</a:t>
            </a:r>
            <a:r>
              <a:rPr lang="en-US" altLang="zh-TW" sz="1600" dirty="0">
                <a:solidFill>
                  <a:schemeClr val="tx1"/>
                </a:solidFill>
              </a:rPr>
              <a:t> (Union[</a:t>
            </a:r>
            <a:r>
              <a:rPr lang="en-US" altLang="zh-TW" sz="1600" dirty="0" err="1">
                <a:solidFill>
                  <a:schemeClr val="tx1"/>
                </a:solidFill>
              </a:rPr>
              <a:t>sp.basic</a:t>
            </a:r>
            <a:r>
              <a:rPr lang="en-US" altLang="zh-TW" sz="1600" dirty="0">
                <a:solidFill>
                  <a:schemeClr val="tx1"/>
                </a:solidFill>
              </a:rPr>
              <a:t>, True]) – </a:t>
            </a:r>
            <a:r>
              <a:rPr lang="en-US" altLang="zh-TW" sz="1600" dirty="0" err="1">
                <a:solidFill>
                  <a:schemeClr val="tx1"/>
                </a:solidFill>
              </a:rPr>
              <a:t>SymPy</a:t>
            </a:r>
            <a:r>
              <a:rPr lang="en-US" altLang="zh-TW" sz="1600" dirty="0">
                <a:solidFill>
                  <a:schemeClr val="tx1"/>
                </a:solidFill>
              </a:rPr>
              <a:t> criteria function specifies to only apply constraint to areas that satisfy this criteria. For example, if criteria=</a:t>
            </a:r>
            <a:r>
              <a:rPr lang="en-US" altLang="zh-TW" sz="1600" dirty="0" err="1">
                <a:solidFill>
                  <a:schemeClr val="tx1"/>
                </a:solidFill>
              </a:rPr>
              <a:t>sympy.Symbol</a:t>
            </a:r>
            <a:r>
              <a:rPr lang="en-US" altLang="zh-TW" sz="1600" dirty="0">
                <a:solidFill>
                  <a:schemeClr val="tx1"/>
                </a:solidFill>
              </a:rPr>
              <a:t>(‘x’)&gt;0 then only areas that have positive ‘x’ values will have the constraint applied to them.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  <a:p>
            <a:pPr marL="114300" indent="0" algn="l">
              <a:buClr>
                <a:schemeClr val="dk1"/>
              </a:buClr>
              <a:buSzPts val="1800"/>
            </a:pPr>
            <a:endParaRPr lang="en-US" altLang="zh-TW" sz="1600" dirty="0">
              <a:solidFill>
                <a:schemeClr val="tx1"/>
              </a:solidFill>
            </a:endParaRP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257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EE3F5DE8-2274-CF6F-CB3E-6ED539EA2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4CA3E28C-8955-F010-860D-2E2FB9F8B5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2800" b="1" dirty="0" err="1"/>
              <a:t>PointwiseInteriorConstraint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437A8512-5655-31F4-780E-6C9B59277A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86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2594EF33-1E99-9123-9903-E9C0B4AD8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8"/>
            <a:ext cx="8601391" cy="792600"/>
          </a:xfrm>
        </p:spPr>
        <p:txBody>
          <a:bodyPr>
            <a:noAutofit/>
          </a:bodyPr>
          <a:lstStyle/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class physicsnemo.sym.domain.constraint.continuous.PointwiseInteriorConstraint(nodes: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List[</a:t>
            </a:r>
            <a:r>
              <a:rPr lang="en-US" altLang="zh-TW" sz="1600" dirty="0">
                <a:solidFill>
                  <a:schemeClr val="tx1"/>
                </a:solidFill>
                <a:hlinkClick r:id="rId3" tooltip="physicsnemo.sym.node.N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altLang="zh-TW" sz="1600" dirty="0">
                <a:solidFill>
                  <a:schemeClr val="tx1"/>
                </a:solidFill>
              </a:rPr>
              <a:t>], geometry: </a:t>
            </a:r>
            <a:r>
              <a:rPr lang="en-US" altLang="zh-TW" sz="1600" dirty="0">
                <a:solidFill>
                  <a:schemeClr val="tx1"/>
                </a:solidFill>
                <a:hlinkClick r:id="rId4" tooltip="physicsnemo.sym.geometry.geometry.Geomet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Geometry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dirty="0" err="1">
                <a:solidFill>
                  <a:schemeClr val="tx1"/>
                </a:solidFill>
              </a:rPr>
              <a:t>outvar</a:t>
            </a:r>
            <a:r>
              <a:rPr lang="en-US" altLang="zh-TW" sz="1600" dirty="0">
                <a:solidFill>
                  <a:schemeClr val="tx1"/>
                </a:solidFill>
              </a:rPr>
              <a:t>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Basic]], </a:t>
            </a:r>
            <a:r>
              <a:rPr lang="en-US" altLang="zh-TW" sz="1600" dirty="0" err="1">
                <a:solidFill>
                  <a:schemeClr val="tx1"/>
                </a:solidFill>
              </a:rPr>
              <a:t>batch_size</a:t>
            </a:r>
            <a:r>
              <a:rPr lang="en-US" altLang="zh-TW" sz="1600" dirty="0">
                <a:solidFill>
                  <a:schemeClr val="tx1"/>
                </a:solidFill>
              </a:rPr>
              <a:t>: int,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bounds: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[Basic, Tuple[float, float]] = None, criteria: Optional[Union[Basic, Callable]] =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None, </a:t>
            </a:r>
            <a:r>
              <a:rPr lang="en-US" altLang="zh-TW" sz="1600" dirty="0" err="1">
                <a:solidFill>
                  <a:schemeClr val="tx1"/>
                </a:solidFill>
              </a:rPr>
              <a:t>lambda_weighting</a:t>
            </a:r>
            <a:r>
              <a:rPr lang="en-US" altLang="zh-TW" sz="1600" dirty="0">
                <a:solidFill>
                  <a:schemeClr val="tx1"/>
                </a:solidFill>
              </a:rPr>
              <a:t>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Basic]] = None, parameterization: </a:t>
            </a:r>
            <a:r>
              <a:rPr lang="en-US" altLang="zh-TW" sz="1600" dirty="0" err="1">
                <a:solidFill>
                  <a:schemeClr val="tx1"/>
                </a:solidFill>
              </a:rPr>
              <a:t>Optiona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l[</a:t>
            </a:r>
            <a:r>
              <a:rPr lang="en-US" altLang="zh-TW" sz="1600" dirty="0">
                <a:solidFill>
                  <a:schemeClr val="tx1"/>
                </a:solidFill>
                <a:hlinkClick r:id="rId5" tooltip="physicsnemo.sym.geometry.parameterization.Parameter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Parameterization</a:t>
            </a:r>
            <a:r>
              <a:rPr lang="en-US" altLang="zh-TW" sz="1600" dirty="0">
                <a:solidFill>
                  <a:schemeClr val="tx1"/>
                </a:solidFill>
              </a:rPr>
              <a:t>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fixed_dataset</a:t>
            </a:r>
            <a:r>
              <a:rPr lang="en-US" altLang="zh-TW" sz="1600" dirty="0">
                <a:solidFill>
                  <a:schemeClr val="tx1"/>
                </a:solidFill>
              </a:rPr>
              <a:t>: bool = True, </a:t>
            </a:r>
            <a:r>
              <a:rPr lang="en-US" altLang="zh-TW" sz="1600" dirty="0" err="1">
                <a:solidFill>
                  <a:schemeClr val="tx1"/>
                </a:solidFill>
              </a:rPr>
              <a:t>compute_sdf_derivatives</a:t>
            </a:r>
            <a:r>
              <a:rPr lang="en-US" altLang="zh-TW" sz="1600" dirty="0">
                <a:solidFill>
                  <a:schemeClr val="tx1"/>
                </a:solidFill>
              </a:rPr>
              <a:t>: bool =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False, </a:t>
            </a:r>
            <a:r>
              <a:rPr lang="en-US" altLang="zh-TW" sz="1600" dirty="0" err="1">
                <a:solidFill>
                  <a:schemeClr val="tx1"/>
                </a:solidFill>
              </a:rPr>
              <a:t>importance_measure</a:t>
            </a:r>
            <a:r>
              <a:rPr lang="en-US" altLang="zh-TW" sz="1600" dirty="0">
                <a:solidFill>
                  <a:schemeClr val="tx1"/>
                </a:solidFill>
              </a:rPr>
              <a:t>: Optional[Callable]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batch_per_epoch</a:t>
            </a:r>
            <a:r>
              <a:rPr lang="en-US" altLang="zh-TW" sz="1600" dirty="0">
                <a:solidFill>
                  <a:schemeClr val="tx1"/>
                </a:solidFill>
              </a:rPr>
              <a:t>: int = 1000, quasi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random: bool = False, </a:t>
            </a:r>
            <a:r>
              <a:rPr lang="en-US" altLang="zh-TW" sz="1600" dirty="0" err="1">
                <a:solidFill>
                  <a:schemeClr val="tx1"/>
                </a:solidFill>
              </a:rPr>
              <a:t>num_workers</a:t>
            </a:r>
            <a:r>
              <a:rPr lang="en-US" altLang="zh-TW" sz="1600" dirty="0">
                <a:solidFill>
                  <a:schemeClr val="tx1"/>
                </a:solidFill>
              </a:rPr>
              <a:t>: int = 0, loss: </a:t>
            </a:r>
            <a:r>
              <a:rPr lang="en-US" altLang="zh-TW" sz="1600" dirty="0">
                <a:solidFill>
                  <a:schemeClr val="tx1"/>
                </a:solidFill>
                <a:hlinkClick r:id="rId6" tooltip="physicsnemo.sym.loss.loss.Lo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Loss</a:t>
            </a:r>
            <a:r>
              <a:rPr lang="en-US" altLang="zh-TW" sz="1600" dirty="0">
                <a:solidFill>
                  <a:schemeClr val="tx1"/>
                </a:solidFill>
              </a:rPr>
              <a:t> = </a:t>
            </a:r>
            <a:r>
              <a:rPr lang="en-US" altLang="zh-TW" sz="1600" dirty="0" err="1">
                <a:solidFill>
                  <a:schemeClr val="tx1"/>
                </a:solidFill>
              </a:rPr>
              <a:t>PointwiseLossNorm</a:t>
            </a:r>
            <a:r>
              <a:rPr lang="en-US" altLang="zh-TW" sz="1600" dirty="0">
                <a:solidFill>
                  <a:schemeClr val="tx1"/>
                </a:solidFill>
              </a:rPr>
              <a:t>(), shuffle: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bool = True)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D11ED03-A8C2-4E1F-E509-75298AD78B07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4CF9DE2-9544-15BD-3674-7D8FEC98700F}"/>
              </a:ext>
            </a:extLst>
          </p:cNvPr>
          <p:cNvSpPr/>
          <p:nvPr/>
        </p:nvSpPr>
        <p:spPr>
          <a:xfrm>
            <a:off x="311700" y="868217"/>
            <a:ext cx="8601391" cy="2148813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43F231F3-1C2D-64BC-AA38-E9A924A80847}"/>
              </a:ext>
            </a:extLst>
          </p:cNvPr>
          <p:cNvSpPr txBox="1">
            <a:spLocks/>
          </p:cNvSpPr>
          <p:nvPr/>
        </p:nvSpPr>
        <p:spPr>
          <a:xfrm>
            <a:off x="311699" y="3158467"/>
            <a:ext cx="8601391" cy="21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lambda_weighting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</a:t>
            </a:r>
            <a:r>
              <a:rPr lang="en-US" altLang="zh-TW" sz="1600" dirty="0" err="1">
                <a:solidFill>
                  <a:schemeClr val="tx1"/>
                </a:solidFill>
              </a:rPr>
              <a:t>sp.Basic</a:t>
            </a:r>
            <a:r>
              <a:rPr lang="en-US" altLang="zh-TW" sz="1600" dirty="0">
                <a:solidFill>
                  <a:schemeClr val="tx1"/>
                </a:solidFill>
              </a:rPr>
              <a:t>]] = None) – The spatial pointwise weighting of the constraint. For example, </a:t>
            </a:r>
            <a:r>
              <a:rPr lang="en-US" altLang="zh-TW" sz="1600" dirty="0" err="1">
                <a:solidFill>
                  <a:schemeClr val="tx1"/>
                </a:solidFill>
              </a:rPr>
              <a:t>lambda_weighting</a:t>
            </a:r>
            <a:r>
              <a:rPr lang="en-US" altLang="zh-TW" sz="1600" dirty="0">
                <a:solidFill>
                  <a:schemeClr val="tx1"/>
                </a:solidFill>
              </a:rPr>
              <a:t>={‘</a:t>
            </a:r>
            <a:r>
              <a:rPr lang="en-US" altLang="zh-TW" sz="1600" dirty="0" err="1">
                <a:solidFill>
                  <a:schemeClr val="tx1"/>
                </a:solidFill>
              </a:rPr>
              <a:t>lambda_u</a:t>
            </a:r>
            <a:r>
              <a:rPr lang="en-US" altLang="zh-TW" sz="1600" dirty="0">
                <a:solidFill>
                  <a:schemeClr val="tx1"/>
                </a:solidFill>
              </a:rPr>
              <a:t>’: 2.0*</a:t>
            </a:r>
            <a:r>
              <a:rPr lang="en-US" altLang="zh-TW" sz="1600" dirty="0" err="1">
                <a:solidFill>
                  <a:schemeClr val="tx1"/>
                </a:solidFill>
              </a:rPr>
              <a:t>sympy.Symbol</a:t>
            </a:r>
            <a:r>
              <a:rPr lang="en-US" altLang="zh-TW" sz="1600" dirty="0">
                <a:solidFill>
                  <a:schemeClr val="tx1"/>
                </a:solidFill>
              </a:rPr>
              <a:t>(‘x’)} would apply a pointwise weighting to the loss of 2.0 * x.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parameterization</a:t>
            </a:r>
            <a:r>
              <a:rPr lang="en-US" altLang="zh-TW" sz="1600" dirty="0">
                <a:solidFill>
                  <a:schemeClr val="tx1"/>
                </a:solidFill>
              </a:rPr>
              <a:t> (Union[</a:t>
            </a:r>
            <a:r>
              <a:rPr lang="en-US" altLang="zh-TW" sz="1600" dirty="0">
                <a:solidFill>
                  <a:schemeClr val="tx1"/>
                </a:solidFill>
                <a:hlinkClick r:id="rId5" tooltip="physicsnemo.sym.geometry.parameterization.Parameter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Parameterization</a:t>
            </a:r>
            <a:r>
              <a:rPr lang="en-US" altLang="zh-TW" sz="1600" dirty="0">
                <a:solidFill>
                  <a:schemeClr val="tx1"/>
                </a:solidFill>
              </a:rPr>
              <a:t>, None] = {}) – This allows adding parameterization or additional inputs.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fixed_dataset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(bool = True) – If True then the points sampled for this constraint are done right when initialized and fixed. If false then the points are continually resampled.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  <a:p>
            <a:pPr marL="114300" indent="0" algn="l">
              <a:buClr>
                <a:schemeClr val="dk1"/>
              </a:buClr>
              <a:buSzPts val="1800"/>
            </a:pPr>
            <a:endParaRPr lang="en-US" altLang="zh-TW" sz="1600" dirty="0">
              <a:solidFill>
                <a:schemeClr val="tx1"/>
              </a:solidFill>
            </a:endParaRP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8218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FDB5438D-7804-495F-8F22-07B4B1AB0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D23DEDC1-3F60-23F3-5F13-39B58D381AB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2800" b="1" dirty="0" err="1"/>
              <a:t>PointwiseInteriorConstraint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7CD98F9F-5783-760B-9F7E-9F26F21734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87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70FA0D35-C605-2E36-8EA2-D13BFCB37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8"/>
            <a:ext cx="8601391" cy="792600"/>
          </a:xfrm>
        </p:spPr>
        <p:txBody>
          <a:bodyPr>
            <a:noAutofit/>
          </a:bodyPr>
          <a:lstStyle/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class physicsnemo.sym.domain.constraint.continuous.PointwiseInteriorConstraint(nodes: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List[</a:t>
            </a:r>
            <a:r>
              <a:rPr lang="en-US" altLang="zh-TW" sz="1600" dirty="0">
                <a:solidFill>
                  <a:schemeClr val="tx1"/>
                </a:solidFill>
                <a:hlinkClick r:id="rId3" tooltip="physicsnemo.sym.node.N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altLang="zh-TW" sz="1600" dirty="0">
                <a:solidFill>
                  <a:schemeClr val="tx1"/>
                </a:solidFill>
              </a:rPr>
              <a:t>], geometry: </a:t>
            </a:r>
            <a:r>
              <a:rPr lang="en-US" altLang="zh-TW" sz="1600" dirty="0">
                <a:solidFill>
                  <a:schemeClr val="tx1"/>
                </a:solidFill>
                <a:hlinkClick r:id="rId4" tooltip="physicsnemo.sym.geometry.geometry.Geomet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Geometry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dirty="0" err="1">
                <a:solidFill>
                  <a:schemeClr val="tx1"/>
                </a:solidFill>
              </a:rPr>
              <a:t>outvar</a:t>
            </a:r>
            <a:r>
              <a:rPr lang="en-US" altLang="zh-TW" sz="1600" dirty="0">
                <a:solidFill>
                  <a:schemeClr val="tx1"/>
                </a:solidFill>
              </a:rPr>
              <a:t>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Basic]], </a:t>
            </a:r>
            <a:r>
              <a:rPr lang="en-US" altLang="zh-TW" sz="1600" dirty="0" err="1">
                <a:solidFill>
                  <a:schemeClr val="tx1"/>
                </a:solidFill>
              </a:rPr>
              <a:t>batch_size</a:t>
            </a:r>
            <a:r>
              <a:rPr lang="en-US" altLang="zh-TW" sz="1600" dirty="0">
                <a:solidFill>
                  <a:schemeClr val="tx1"/>
                </a:solidFill>
              </a:rPr>
              <a:t>: int,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bounds: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[Basic, Tuple[float, float]] = None, criteria: Optional[Union[Basic, Callable]] =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None, </a:t>
            </a:r>
            <a:r>
              <a:rPr lang="en-US" altLang="zh-TW" sz="1600" dirty="0" err="1">
                <a:solidFill>
                  <a:schemeClr val="tx1"/>
                </a:solidFill>
              </a:rPr>
              <a:t>lambda_weighting</a:t>
            </a:r>
            <a:r>
              <a:rPr lang="en-US" altLang="zh-TW" sz="1600" dirty="0">
                <a:solidFill>
                  <a:schemeClr val="tx1"/>
                </a:solidFill>
              </a:rPr>
              <a:t>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Basic]] = None, parameterization: </a:t>
            </a:r>
            <a:r>
              <a:rPr lang="en-US" altLang="zh-TW" sz="1600" dirty="0" err="1">
                <a:solidFill>
                  <a:schemeClr val="tx1"/>
                </a:solidFill>
              </a:rPr>
              <a:t>Optiona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l[</a:t>
            </a:r>
            <a:r>
              <a:rPr lang="en-US" altLang="zh-TW" sz="1600" dirty="0">
                <a:solidFill>
                  <a:schemeClr val="tx1"/>
                </a:solidFill>
                <a:hlinkClick r:id="rId5" tooltip="physicsnemo.sym.geometry.parameterization.Parameter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Parameterization</a:t>
            </a:r>
            <a:r>
              <a:rPr lang="en-US" altLang="zh-TW" sz="1600" dirty="0">
                <a:solidFill>
                  <a:schemeClr val="tx1"/>
                </a:solidFill>
              </a:rPr>
              <a:t>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fixed_dataset</a:t>
            </a:r>
            <a:r>
              <a:rPr lang="en-US" altLang="zh-TW" sz="1600" dirty="0">
                <a:solidFill>
                  <a:schemeClr val="tx1"/>
                </a:solidFill>
              </a:rPr>
              <a:t>: bool = True, </a:t>
            </a:r>
            <a:r>
              <a:rPr lang="en-US" altLang="zh-TW" sz="1600" dirty="0" err="1">
                <a:solidFill>
                  <a:schemeClr val="tx1"/>
                </a:solidFill>
              </a:rPr>
              <a:t>compute_sdf_derivatives</a:t>
            </a:r>
            <a:r>
              <a:rPr lang="en-US" altLang="zh-TW" sz="1600" dirty="0">
                <a:solidFill>
                  <a:schemeClr val="tx1"/>
                </a:solidFill>
              </a:rPr>
              <a:t>: bool =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False, </a:t>
            </a:r>
            <a:r>
              <a:rPr lang="en-US" altLang="zh-TW" sz="1600" dirty="0" err="1">
                <a:solidFill>
                  <a:schemeClr val="tx1"/>
                </a:solidFill>
              </a:rPr>
              <a:t>importance_measure</a:t>
            </a:r>
            <a:r>
              <a:rPr lang="en-US" altLang="zh-TW" sz="1600" dirty="0">
                <a:solidFill>
                  <a:schemeClr val="tx1"/>
                </a:solidFill>
              </a:rPr>
              <a:t>: Optional[Callable]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batch_per_epoch</a:t>
            </a:r>
            <a:r>
              <a:rPr lang="en-US" altLang="zh-TW" sz="1600" dirty="0">
                <a:solidFill>
                  <a:schemeClr val="tx1"/>
                </a:solidFill>
              </a:rPr>
              <a:t>: int = 1000, quasi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random: bool = False, </a:t>
            </a:r>
            <a:r>
              <a:rPr lang="en-US" altLang="zh-TW" sz="1600" dirty="0" err="1">
                <a:solidFill>
                  <a:schemeClr val="tx1"/>
                </a:solidFill>
              </a:rPr>
              <a:t>num_workers</a:t>
            </a:r>
            <a:r>
              <a:rPr lang="en-US" altLang="zh-TW" sz="1600" dirty="0">
                <a:solidFill>
                  <a:schemeClr val="tx1"/>
                </a:solidFill>
              </a:rPr>
              <a:t>: int = 0, loss: </a:t>
            </a:r>
            <a:r>
              <a:rPr lang="en-US" altLang="zh-TW" sz="1600" dirty="0">
                <a:solidFill>
                  <a:schemeClr val="tx1"/>
                </a:solidFill>
                <a:hlinkClick r:id="rId6" tooltip="physicsnemo.sym.loss.loss.Lo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Loss</a:t>
            </a:r>
            <a:r>
              <a:rPr lang="en-US" altLang="zh-TW" sz="1600" dirty="0">
                <a:solidFill>
                  <a:schemeClr val="tx1"/>
                </a:solidFill>
              </a:rPr>
              <a:t> = </a:t>
            </a:r>
            <a:r>
              <a:rPr lang="en-US" altLang="zh-TW" sz="1600" dirty="0" err="1">
                <a:solidFill>
                  <a:schemeClr val="tx1"/>
                </a:solidFill>
              </a:rPr>
              <a:t>PointwiseLossNorm</a:t>
            </a:r>
            <a:r>
              <a:rPr lang="en-US" altLang="zh-TW" sz="1600" dirty="0">
                <a:solidFill>
                  <a:schemeClr val="tx1"/>
                </a:solidFill>
              </a:rPr>
              <a:t>(), shuffle: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bool = True)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FE8BF61-BCC4-A4FC-0BBD-37B7DB3F46D4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C29E1E85-DEDE-C7CA-A786-DAC1BB464CFA}"/>
              </a:ext>
            </a:extLst>
          </p:cNvPr>
          <p:cNvSpPr/>
          <p:nvPr/>
        </p:nvSpPr>
        <p:spPr>
          <a:xfrm>
            <a:off x="311700" y="868217"/>
            <a:ext cx="8601391" cy="2148813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906FCB36-970B-8ECF-6E80-BFDA64DF3AB2}"/>
              </a:ext>
            </a:extLst>
          </p:cNvPr>
          <p:cNvSpPr txBox="1">
            <a:spLocks/>
          </p:cNvSpPr>
          <p:nvPr/>
        </p:nvSpPr>
        <p:spPr>
          <a:xfrm>
            <a:off x="311699" y="3158467"/>
            <a:ext cx="8601391" cy="21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importance_measure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(Union[Callable, None] = None) – A callable function that computes a scalar importance measure. This importance measure is then used in the constraint when sampling points. Areas with higher importance are sampled more frequently according to Monte Carlo importance sampling, </a:t>
            </a:r>
            <a:r>
              <a:rPr lang="en-US" altLang="zh-TW" sz="16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https://en.wikipedia.org/wiki/Monte_Carlo_integration</a:t>
            </a:r>
            <a:r>
              <a:rPr lang="en-US" altLang="zh-TW" sz="1600" dirty="0">
                <a:solidFill>
                  <a:schemeClr val="tx1"/>
                </a:solidFill>
              </a:rPr>
              <a:t>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batch_per_epoch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(int = 1000) – If </a:t>
            </a:r>
            <a:r>
              <a:rPr lang="en-US" altLang="zh-TW" sz="1600" dirty="0" err="1">
                <a:solidFill>
                  <a:schemeClr val="tx1"/>
                </a:solidFill>
              </a:rPr>
              <a:t>fixed_dataset</a:t>
            </a:r>
            <a:r>
              <a:rPr lang="en-US" altLang="zh-TW" sz="1600" dirty="0">
                <a:solidFill>
                  <a:schemeClr val="tx1"/>
                </a:solidFill>
              </a:rPr>
              <a:t>=True then the total number of points generated to apply constraint on is </a:t>
            </a:r>
            <a:r>
              <a:rPr lang="en-US" altLang="zh-TW" sz="1600" dirty="0" err="1">
                <a:solidFill>
                  <a:schemeClr val="tx1"/>
                </a:solidFill>
              </a:rPr>
              <a:t>total_nr_points</a:t>
            </a:r>
            <a:r>
              <a:rPr lang="en-US" altLang="zh-TW" sz="1600" dirty="0">
                <a:solidFill>
                  <a:schemeClr val="tx1"/>
                </a:solidFill>
              </a:rPr>
              <a:t>=</a:t>
            </a:r>
            <a:r>
              <a:rPr lang="en-US" altLang="zh-TW" sz="1600" dirty="0" err="1">
                <a:solidFill>
                  <a:schemeClr val="tx1"/>
                </a:solidFill>
              </a:rPr>
              <a:t>batch_per_epoch</a:t>
            </a:r>
            <a:r>
              <a:rPr lang="en-US" altLang="zh-TW" sz="1600" dirty="0">
                <a:solidFill>
                  <a:schemeClr val="tx1"/>
                </a:solidFill>
              </a:rPr>
              <a:t>*</a:t>
            </a:r>
            <a:r>
              <a:rPr lang="en-US" altLang="zh-TW" sz="1600" dirty="0" err="1">
                <a:solidFill>
                  <a:schemeClr val="tx1"/>
                </a:solidFill>
              </a:rPr>
              <a:t>batch_size</a:t>
            </a:r>
            <a:r>
              <a:rPr lang="en-US" altLang="zh-TW" sz="1600" dirty="0">
                <a:solidFill>
                  <a:schemeClr val="tx1"/>
                </a:solidFill>
              </a:rPr>
              <a:t>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  <a:p>
            <a:pPr marL="114300" indent="0" algn="l">
              <a:buClr>
                <a:schemeClr val="dk1"/>
              </a:buClr>
              <a:buSzPts val="1800"/>
            </a:pPr>
            <a:endParaRPr lang="en-US" altLang="zh-TW" sz="1600" dirty="0">
              <a:solidFill>
                <a:schemeClr val="tx1"/>
              </a:solidFill>
            </a:endParaRP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952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DE7C4EE3-DF3F-603E-131F-48A419C04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79950BC2-D79B-BE6E-C939-CC7D4DCFBC2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2800" b="1" dirty="0" err="1"/>
              <a:t>PointwiseInteriorConstraint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10EC16BB-E0D8-0D2C-0792-8264177DDC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88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CAB50D4E-586B-1776-54CC-34B501BD0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8"/>
            <a:ext cx="8601391" cy="792600"/>
          </a:xfrm>
        </p:spPr>
        <p:txBody>
          <a:bodyPr>
            <a:noAutofit/>
          </a:bodyPr>
          <a:lstStyle/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class physicsnemo.sym.domain.constraint.continuous.PointwiseInteriorConstraint(nodes: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List[</a:t>
            </a:r>
            <a:r>
              <a:rPr lang="en-US" altLang="zh-TW" sz="1600" dirty="0">
                <a:solidFill>
                  <a:schemeClr val="tx1"/>
                </a:solidFill>
                <a:hlinkClick r:id="rId3" tooltip="physicsnemo.sym.node.N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altLang="zh-TW" sz="1600" dirty="0">
                <a:solidFill>
                  <a:schemeClr val="tx1"/>
                </a:solidFill>
              </a:rPr>
              <a:t>], geometry: </a:t>
            </a:r>
            <a:r>
              <a:rPr lang="en-US" altLang="zh-TW" sz="1600" dirty="0">
                <a:solidFill>
                  <a:schemeClr val="tx1"/>
                </a:solidFill>
                <a:hlinkClick r:id="rId4" tooltip="physicsnemo.sym.geometry.geometry.Geomet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Geometry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  <a:r>
              <a:rPr lang="en-US" altLang="zh-TW" sz="1600" dirty="0" err="1">
                <a:solidFill>
                  <a:schemeClr val="tx1"/>
                </a:solidFill>
              </a:rPr>
              <a:t>outvar</a:t>
            </a:r>
            <a:r>
              <a:rPr lang="en-US" altLang="zh-TW" sz="1600" dirty="0">
                <a:solidFill>
                  <a:schemeClr val="tx1"/>
                </a:solidFill>
              </a:rPr>
              <a:t>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Basic]], </a:t>
            </a:r>
            <a:r>
              <a:rPr lang="en-US" altLang="zh-TW" sz="1600" dirty="0" err="1">
                <a:solidFill>
                  <a:schemeClr val="tx1"/>
                </a:solidFill>
              </a:rPr>
              <a:t>batch_size</a:t>
            </a:r>
            <a:r>
              <a:rPr lang="en-US" altLang="zh-TW" sz="1600" dirty="0">
                <a:solidFill>
                  <a:schemeClr val="tx1"/>
                </a:solidFill>
              </a:rPr>
              <a:t>: int,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bounds: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[Basic, Tuple[float, float]] = None, criteria: Optional[Union[Basic, Callable]] =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None, </a:t>
            </a:r>
            <a:r>
              <a:rPr lang="en-US" altLang="zh-TW" sz="1600" dirty="0" err="1">
                <a:solidFill>
                  <a:schemeClr val="tx1"/>
                </a:solidFill>
              </a:rPr>
              <a:t>lambda_weighting</a:t>
            </a:r>
            <a:r>
              <a:rPr lang="en-US" altLang="zh-TW" sz="1600" dirty="0">
                <a:solidFill>
                  <a:schemeClr val="tx1"/>
                </a:solidFill>
              </a:rPr>
              <a:t>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Union[int, float, Basic]] = None, parameterization: </a:t>
            </a:r>
            <a:r>
              <a:rPr lang="en-US" altLang="zh-TW" sz="1600" dirty="0" err="1">
                <a:solidFill>
                  <a:schemeClr val="tx1"/>
                </a:solidFill>
              </a:rPr>
              <a:t>Optiona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l[</a:t>
            </a:r>
            <a:r>
              <a:rPr lang="en-US" altLang="zh-TW" sz="1600" dirty="0">
                <a:solidFill>
                  <a:schemeClr val="tx1"/>
                </a:solidFill>
                <a:hlinkClick r:id="rId5" tooltip="physicsnemo.sym.geometry.parameterization.Parameter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Parameterization</a:t>
            </a:r>
            <a:r>
              <a:rPr lang="en-US" altLang="zh-TW" sz="1600" dirty="0">
                <a:solidFill>
                  <a:schemeClr val="tx1"/>
                </a:solidFill>
              </a:rPr>
              <a:t>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fixed_dataset</a:t>
            </a:r>
            <a:r>
              <a:rPr lang="en-US" altLang="zh-TW" sz="1600" dirty="0">
                <a:solidFill>
                  <a:schemeClr val="tx1"/>
                </a:solidFill>
              </a:rPr>
              <a:t>: bool = True, </a:t>
            </a:r>
            <a:r>
              <a:rPr lang="en-US" altLang="zh-TW" sz="1600" dirty="0" err="1">
                <a:solidFill>
                  <a:schemeClr val="tx1"/>
                </a:solidFill>
              </a:rPr>
              <a:t>compute_sdf_derivatives</a:t>
            </a:r>
            <a:r>
              <a:rPr lang="en-US" altLang="zh-TW" sz="1600" dirty="0">
                <a:solidFill>
                  <a:schemeClr val="tx1"/>
                </a:solidFill>
              </a:rPr>
              <a:t>: bool =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False, </a:t>
            </a:r>
            <a:r>
              <a:rPr lang="en-US" altLang="zh-TW" sz="1600" dirty="0" err="1">
                <a:solidFill>
                  <a:schemeClr val="tx1"/>
                </a:solidFill>
              </a:rPr>
              <a:t>importance_measure</a:t>
            </a:r>
            <a:r>
              <a:rPr lang="en-US" altLang="zh-TW" sz="1600" dirty="0">
                <a:solidFill>
                  <a:schemeClr val="tx1"/>
                </a:solidFill>
              </a:rPr>
              <a:t>: Optional[Callable]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batch_per_epoch</a:t>
            </a:r>
            <a:r>
              <a:rPr lang="en-US" altLang="zh-TW" sz="1600" dirty="0">
                <a:solidFill>
                  <a:schemeClr val="tx1"/>
                </a:solidFill>
              </a:rPr>
              <a:t>: int = 1000, quasi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random: bool = False, </a:t>
            </a:r>
            <a:r>
              <a:rPr lang="en-US" altLang="zh-TW" sz="1600" dirty="0" err="1">
                <a:solidFill>
                  <a:schemeClr val="tx1"/>
                </a:solidFill>
              </a:rPr>
              <a:t>num_workers</a:t>
            </a:r>
            <a:r>
              <a:rPr lang="en-US" altLang="zh-TW" sz="1600" dirty="0">
                <a:solidFill>
                  <a:schemeClr val="tx1"/>
                </a:solidFill>
              </a:rPr>
              <a:t>: int = 0, loss: </a:t>
            </a:r>
            <a:r>
              <a:rPr lang="en-US" altLang="zh-TW" sz="1600" dirty="0">
                <a:solidFill>
                  <a:schemeClr val="tx1"/>
                </a:solidFill>
                <a:hlinkClick r:id="rId6" tooltip="physicsnemo.sym.loss.loss.Lo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Loss</a:t>
            </a:r>
            <a:r>
              <a:rPr lang="en-US" altLang="zh-TW" sz="1600" dirty="0">
                <a:solidFill>
                  <a:schemeClr val="tx1"/>
                </a:solidFill>
              </a:rPr>
              <a:t> = </a:t>
            </a:r>
            <a:r>
              <a:rPr lang="en-US" altLang="zh-TW" sz="1600" dirty="0" err="1">
                <a:solidFill>
                  <a:schemeClr val="tx1"/>
                </a:solidFill>
              </a:rPr>
              <a:t>PointwiseLossNorm</a:t>
            </a:r>
            <a:r>
              <a:rPr lang="en-US" altLang="zh-TW" sz="1600" dirty="0">
                <a:solidFill>
                  <a:schemeClr val="tx1"/>
                </a:solidFill>
              </a:rPr>
              <a:t>(), shuffle: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bool = True)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601B621-81D3-8197-5089-9ABCBDE6F9B2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0CABE13-35E1-C9D3-DF10-EF8F19FA8BE2}"/>
              </a:ext>
            </a:extLst>
          </p:cNvPr>
          <p:cNvSpPr/>
          <p:nvPr/>
        </p:nvSpPr>
        <p:spPr>
          <a:xfrm>
            <a:off x="311700" y="868217"/>
            <a:ext cx="8601391" cy="2148813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006913D7-5428-811F-2816-FB2207A37B8B}"/>
              </a:ext>
            </a:extLst>
          </p:cNvPr>
          <p:cNvSpPr txBox="1">
            <a:spLocks/>
          </p:cNvSpPr>
          <p:nvPr/>
        </p:nvSpPr>
        <p:spPr>
          <a:xfrm>
            <a:off x="311699" y="3158467"/>
            <a:ext cx="8601391" cy="21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quasirandom</a:t>
            </a:r>
            <a:r>
              <a:rPr lang="en-US" altLang="zh-TW" sz="1600" dirty="0">
                <a:solidFill>
                  <a:schemeClr val="tx1"/>
                </a:solidFill>
              </a:rPr>
              <a:t> (bool = False) – If true then sample the points using the Halton sequence.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num_workers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(int) – Number of worker used in fetching data.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loss</a:t>
            </a:r>
            <a:r>
              <a:rPr lang="en-US" altLang="zh-TW" sz="1600" dirty="0">
                <a:solidFill>
                  <a:schemeClr val="tx1"/>
                </a:solidFill>
              </a:rPr>
              <a:t> (</a:t>
            </a:r>
            <a:r>
              <a:rPr lang="en-US" altLang="zh-TW" sz="1600" dirty="0">
                <a:solidFill>
                  <a:schemeClr val="tx1"/>
                </a:solidFill>
                <a:hlinkClick r:id="rId6" tooltip="physicsnemo.sym.loss.loss.Lo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Loss</a:t>
            </a:r>
            <a:r>
              <a:rPr lang="en-US" altLang="zh-TW" sz="1600" dirty="0">
                <a:solidFill>
                  <a:schemeClr val="tx1"/>
                </a:solidFill>
              </a:rPr>
              <a:t>) – 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</a:t>
            </a:r>
            <a:r>
              <a:rPr lang="en-US" altLang="zh-TW" sz="1600" dirty="0">
                <a:solidFill>
                  <a:schemeClr val="tx1"/>
                </a:solidFill>
              </a:rPr>
              <a:t> Loss module that defines the loss type, (e.g. L2, L1, …).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shuffle</a:t>
            </a:r>
            <a:r>
              <a:rPr lang="en-US" altLang="zh-TW" sz="1600" dirty="0">
                <a:solidFill>
                  <a:schemeClr val="tx1"/>
                </a:solidFill>
              </a:rPr>
              <a:t> (bool, optional) – Randomly shuffle examples in dataset every epoch, by default True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  <a:p>
            <a:pPr marL="114300" indent="0" algn="l">
              <a:buClr>
                <a:schemeClr val="dk1"/>
              </a:buClr>
              <a:buSzPts val="1800"/>
            </a:pPr>
            <a:endParaRPr lang="en-US" altLang="zh-TW" sz="1600" dirty="0">
              <a:solidFill>
                <a:schemeClr val="tx1"/>
              </a:solidFill>
            </a:endParaRP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5664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ACE790A7-D93B-DD5D-BDF4-1CC49DA74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4A2EE201-9147-F196-AC91-1C74BB72555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altLang="zh-TW" sz="2800" b="1" dirty="0" err="1"/>
              <a:t>PointwiseValidator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A05CA668-ECC5-F27C-D7C6-E97563BE70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89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BEB7D841-0CBD-B804-C412-1160BCFDD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8"/>
            <a:ext cx="8601391" cy="792600"/>
          </a:xfrm>
        </p:spPr>
        <p:txBody>
          <a:bodyPr>
            <a:noAutofit/>
          </a:bodyPr>
          <a:lstStyle/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class 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physicsnemo.sym.domain.validator.continuous.PointwiseValidator</a:t>
            </a:r>
            <a:r>
              <a:rPr lang="en-US" altLang="zh-TW" sz="1600" dirty="0">
                <a:solidFill>
                  <a:schemeClr val="tx1"/>
                </a:solidFill>
              </a:rPr>
              <a:t>(nodes: List[</a:t>
            </a:r>
            <a:r>
              <a:rPr lang="en-US" altLang="zh-TW" sz="1600" dirty="0">
                <a:solidFill>
                  <a:schemeClr val="tx1"/>
                </a:solidFill>
                <a:hlinkClick r:id="rId3" tooltip="physicsnemo.sym.node.N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altLang="zh-TW" sz="1600" dirty="0">
                <a:solidFill>
                  <a:schemeClr val="tx1"/>
                </a:solidFill>
              </a:rPr>
              <a:t>],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invar: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array], </a:t>
            </a:r>
            <a:r>
              <a:rPr lang="en-US" altLang="zh-TW" sz="1600" dirty="0" err="1">
                <a:solidFill>
                  <a:schemeClr val="tx1"/>
                </a:solidFill>
              </a:rPr>
              <a:t>true_outvar</a:t>
            </a:r>
            <a:r>
              <a:rPr lang="en-US" altLang="zh-TW" sz="1600" dirty="0">
                <a:solidFill>
                  <a:schemeClr val="tx1"/>
                </a:solidFill>
              </a:rPr>
              <a:t>: 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array], </a:t>
            </a:r>
            <a:r>
              <a:rPr lang="en-US" altLang="zh-TW" sz="1600" dirty="0" err="1">
                <a:solidFill>
                  <a:schemeClr val="tx1"/>
                </a:solidFill>
              </a:rPr>
              <a:t>batch_size</a:t>
            </a:r>
            <a:r>
              <a:rPr lang="en-US" altLang="zh-TW" sz="1600" dirty="0">
                <a:solidFill>
                  <a:schemeClr val="tx1"/>
                </a:solidFill>
              </a:rPr>
              <a:t>: int = 1024, plotter: </a:t>
            </a:r>
            <a:r>
              <a:rPr lang="en-US" altLang="zh-TW" sz="1600" dirty="0" err="1">
                <a:solidFill>
                  <a:schemeClr val="tx1"/>
                </a:solidFill>
                <a:hlinkClick r:id="rId4" tooltip="physicsnemo.sym.utils.io.plotter.ValidatorPlott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ValidatorPl</a:t>
            </a:r>
            <a:endParaRPr lang="en-US" altLang="zh-TW" sz="1600" dirty="0">
              <a:solidFill>
                <a:schemeClr val="tx1"/>
              </a:solidFill>
              <a:hlinkClick r:id="rId4" tooltip="physicsnemo.sym.utils.io.plotter.ValidatorPlotter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  <a:hlinkClick r:id="rId4" tooltip="physicsnemo.sym.utils.io.plotter.ValidatorPlott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otter</a:t>
            </a:r>
            <a:r>
              <a:rPr lang="en-US" altLang="zh-TW" sz="1600" dirty="0">
                <a:solidFill>
                  <a:schemeClr val="tx1"/>
                </a:solidFill>
              </a:rPr>
              <a:t> = None, </a:t>
            </a:r>
            <a:r>
              <a:rPr lang="en-US" altLang="zh-TW" sz="1600" dirty="0" err="1">
                <a:solidFill>
                  <a:schemeClr val="tx1"/>
                </a:solidFill>
              </a:rPr>
              <a:t>requires_grad</a:t>
            </a:r>
            <a:r>
              <a:rPr lang="en-US" altLang="zh-TW" sz="1600" dirty="0">
                <a:solidFill>
                  <a:schemeClr val="tx1"/>
                </a:solidFill>
              </a:rPr>
              <a:t>: bool = False)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0DE299A-E9F4-6BD7-0257-2D15EF94B988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95C7B19F-417F-001D-9850-5F9EC2A34FDF}"/>
              </a:ext>
            </a:extLst>
          </p:cNvPr>
          <p:cNvSpPr/>
          <p:nvPr/>
        </p:nvSpPr>
        <p:spPr>
          <a:xfrm>
            <a:off x="311700" y="868217"/>
            <a:ext cx="8601391" cy="960583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D568A776-EDC1-D722-6823-83D1D645AC8D}"/>
              </a:ext>
            </a:extLst>
          </p:cNvPr>
          <p:cNvSpPr txBox="1">
            <a:spLocks/>
          </p:cNvSpPr>
          <p:nvPr/>
        </p:nvSpPr>
        <p:spPr>
          <a:xfrm>
            <a:off x="311698" y="2014244"/>
            <a:ext cx="8601391" cy="21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l">
              <a:buClr>
                <a:schemeClr val="dk1"/>
              </a:buClr>
              <a:buSzPts val="1800"/>
            </a:pPr>
            <a:r>
              <a:rPr lang="en-US" altLang="zh-TW" sz="1600" dirty="0">
                <a:solidFill>
                  <a:schemeClr val="tx1"/>
                </a:solidFill>
              </a:rPr>
              <a:t>Pointwise Validator that allows </a:t>
            </a:r>
            <a:r>
              <a:rPr lang="en-US" altLang="zh-TW" sz="1600" dirty="0" err="1">
                <a:solidFill>
                  <a:schemeClr val="tx1"/>
                </a:solidFill>
              </a:rPr>
              <a:t>walidating</a:t>
            </a:r>
            <a:r>
              <a:rPr lang="en-US" altLang="zh-TW" sz="1600" dirty="0">
                <a:solidFill>
                  <a:schemeClr val="tx1"/>
                </a:solidFill>
              </a:rPr>
              <a:t> on pointwise data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nodes</a:t>
            </a:r>
            <a:r>
              <a:rPr lang="en-US" altLang="zh-TW" sz="1600" dirty="0">
                <a:solidFill>
                  <a:schemeClr val="tx1"/>
                </a:solidFill>
              </a:rPr>
              <a:t> (List[</a:t>
            </a:r>
            <a:r>
              <a:rPr lang="en-US" altLang="zh-TW" sz="1600" dirty="0">
                <a:solidFill>
                  <a:schemeClr val="tx1"/>
                </a:solidFill>
                <a:hlinkClick r:id="rId3" tooltip="physicsnemo.sym.node.N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altLang="zh-TW" sz="1600" dirty="0">
                <a:solidFill>
                  <a:schemeClr val="tx1"/>
                </a:solidFill>
              </a:rPr>
              <a:t>]) – List of 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</a:t>
            </a:r>
            <a:r>
              <a:rPr lang="en-US" altLang="zh-TW" sz="1600" dirty="0">
                <a:solidFill>
                  <a:schemeClr val="tx1"/>
                </a:solidFill>
              </a:rPr>
              <a:t> Nodes to unroll graph with.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invar</a:t>
            </a:r>
            <a:r>
              <a:rPr lang="en-US" altLang="zh-TW" sz="1600" dirty="0">
                <a:solidFill>
                  <a:schemeClr val="tx1"/>
                </a:solidFill>
              </a:rPr>
              <a:t> (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</a:t>
            </a:r>
            <a:r>
              <a:rPr lang="en-US" altLang="zh-TW" sz="1600" dirty="0" err="1">
                <a:solidFill>
                  <a:schemeClr val="tx1"/>
                </a:solidFill>
              </a:rPr>
              <a:t>np.ndarray</a:t>
            </a:r>
            <a:r>
              <a:rPr lang="en-US" altLang="zh-TW" sz="1600" dirty="0">
                <a:solidFill>
                  <a:schemeClr val="tx1"/>
                </a:solidFill>
              </a:rPr>
              <a:t> (N, 1)]) – Dictionary of </a:t>
            </a:r>
            <a:r>
              <a:rPr lang="en-US" altLang="zh-TW" sz="1600" dirty="0" err="1">
                <a:solidFill>
                  <a:schemeClr val="tx1"/>
                </a:solidFill>
              </a:rPr>
              <a:t>numpy</a:t>
            </a:r>
            <a:r>
              <a:rPr lang="en-US" altLang="zh-TW" sz="1600" dirty="0">
                <a:solidFill>
                  <a:schemeClr val="tx1"/>
                </a:solidFill>
              </a:rPr>
              <a:t> arrays as input.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true_outvar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</a:t>
            </a:r>
            <a:r>
              <a:rPr lang="en-US" altLang="zh-TW" sz="1600" dirty="0" err="1">
                <a:solidFill>
                  <a:schemeClr val="tx1"/>
                </a:solidFill>
              </a:rPr>
              <a:t>np.ndarray</a:t>
            </a:r>
            <a:r>
              <a:rPr lang="en-US" altLang="zh-TW" sz="1600" dirty="0">
                <a:solidFill>
                  <a:schemeClr val="tx1"/>
                </a:solidFill>
              </a:rPr>
              <a:t> (N, 1)]) – Dictionary of </a:t>
            </a:r>
            <a:r>
              <a:rPr lang="en-US" altLang="zh-TW" sz="1600" dirty="0" err="1">
                <a:solidFill>
                  <a:schemeClr val="tx1"/>
                </a:solidFill>
              </a:rPr>
              <a:t>numpy</a:t>
            </a:r>
            <a:r>
              <a:rPr lang="en-US" altLang="zh-TW" sz="1600" dirty="0">
                <a:solidFill>
                  <a:schemeClr val="tx1"/>
                </a:solidFill>
              </a:rPr>
              <a:t> arrays used to validate against validation.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batch_size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(int, optional) – Batch size used when running validation, by default 1024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plotter</a:t>
            </a:r>
            <a:r>
              <a:rPr lang="en-US" altLang="zh-TW" sz="1600" dirty="0">
                <a:solidFill>
                  <a:schemeClr val="tx1"/>
                </a:solidFill>
              </a:rPr>
              <a:t> (</a:t>
            </a:r>
            <a:r>
              <a:rPr lang="en-US" altLang="zh-TW" sz="1600" dirty="0" err="1">
                <a:solidFill>
                  <a:schemeClr val="tx1"/>
                </a:solidFill>
                <a:hlinkClick r:id="rId4" tooltip="physicsnemo.sym.utils.io.plotter.ValidatorPlott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ValidatorPlotter</a:t>
            </a:r>
            <a:r>
              <a:rPr lang="en-US" altLang="zh-TW" sz="1600" dirty="0">
                <a:solidFill>
                  <a:schemeClr val="tx1"/>
                </a:solidFill>
              </a:rPr>
              <a:t>) – 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</a:t>
            </a:r>
            <a:r>
              <a:rPr lang="en-US" altLang="zh-TW" sz="1600" dirty="0">
                <a:solidFill>
                  <a:schemeClr val="tx1"/>
                </a:solidFill>
              </a:rPr>
              <a:t> plotter for showing results in </a:t>
            </a:r>
            <a:r>
              <a:rPr lang="en-US" altLang="zh-TW" sz="1600" dirty="0" err="1">
                <a:solidFill>
                  <a:schemeClr val="tx1"/>
                </a:solidFill>
              </a:rPr>
              <a:t>tensorboard</a:t>
            </a:r>
            <a:r>
              <a:rPr lang="en-US" altLang="zh-TW" sz="1600" dirty="0">
                <a:solidFill>
                  <a:schemeClr val="tx1"/>
                </a:solidFill>
              </a:rPr>
              <a:t>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requires_grad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(bool = False) – If automatic differentiation is needed for computing results.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  <a:p>
            <a:pPr marL="114300" indent="0" algn="l">
              <a:buClr>
                <a:schemeClr val="dk1"/>
              </a:buClr>
              <a:buSzPts val="1800"/>
            </a:pPr>
            <a:endParaRPr lang="en-US" altLang="zh-TW" sz="1600" dirty="0">
              <a:solidFill>
                <a:schemeClr val="tx1"/>
              </a:solidFill>
            </a:endParaRP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64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/>
          <p:nvPr/>
        </p:nvSpPr>
        <p:spPr>
          <a:xfrm>
            <a:off x="191525" y="910675"/>
            <a:ext cx="5074800" cy="3848400"/>
          </a:xfrm>
          <a:prstGeom prst="roundRect">
            <a:avLst>
              <a:gd name="adj" fmla="val 6443"/>
            </a:avLst>
          </a:prstGeom>
          <a:solidFill>
            <a:srgbClr val="171616"/>
          </a:solidFill>
          <a:ln w="1227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8300" tIns="44125" rIns="88300" bIns="44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38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283075" y="910675"/>
            <a:ext cx="5074800" cy="43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300" tIns="88300" rIns="88300" bIns="883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os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warnings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torch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numpy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sympy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Symbol, sqrt, Max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physicsnemo.sym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physicsnemo.sym.hydra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to_absolute_path, instantiate_arch, PhysicsNeMoConfig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physicsnemo.sym.solver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Solver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physicsnemo.sym.domain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Domain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physicsnemo.sym.domain.constraint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PointwiseBoundaryConstraint,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PointwiseInteriorConstraint,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   IntegralBoundaryConstraint,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physicsnemo.sym.domain.validator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PointwiseValidator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physicsnemo.sym.domain.monitor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PointwiseMonitor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physicsnemo.sym.key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Key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physicsnemo.sym.eq.pdes.navier_stokes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NavierStokes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physicsnemo.sym.eq.pdes.basic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NormalDotVec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physicsnemo.sym.utils.io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csv_to_dict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physicsnemo.sym.geometry.tessellation </a:t>
            </a:r>
            <a:r>
              <a:rPr lang="zh-TW" sz="100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zh-TW" sz="1000">
                <a:solidFill>
                  <a:srgbClr val="CCCCCC"/>
                </a:solidFill>
                <a:latin typeface="Consolas"/>
                <a:ea typeface="Consolas"/>
                <a:cs typeface="Consolas"/>
                <a:sym typeface="Consolas"/>
              </a:rPr>
              <a:t> Tessellation</a:t>
            </a: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CCC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C586C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" name="Google Shape;126;p21"/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/>
              <a:t>Importing the required packages</a:t>
            </a:r>
            <a:endParaRPr sz="2800" b="1"/>
          </a:p>
        </p:txBody>
      </p:sp>
      <p:sp>
        <p:nvSpPr>
          <p:cNvPr id="127" name="Google Shape;12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5426575" y="3881875"/>
            <a:ext cx="3533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9900"/>
                </a:solidFill>
              </a:rPr>
              <a:t>Using Tessellation package to sample points on boundary or interior of given model.</a:t>
            </a:r>
            <a:endParaRPr sz="1600">
              <a:solidFill>
                <a:srgbClr val="FF9900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5426575" y="2884100"/>
            <a:ext cx="3407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Using constraints on boundary and interior sampling points.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338175" y="2825450"/>
            <a:ext cx="4383300" cy="763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338175" y="4495775"/>
            <a:ext cx="4383300" cy="1923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C60AEE5-EB42-3B03-9ED6-A4F870BAC2A8}"/>
              </a:ext>
            </a:extLst>
          </p:cNvPr>
          <p:cNvSpPr txBox="1"/>
          <p:nvPr/>
        </p:nvSpPr>
        <p:spPr>
          <a:xfrm>
            <a:off x="442925" y="471797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buClr>
                <a:schemeClr val="dk1"/>
              </a:buClr>
              <a:buSzPts val="1800"/>
            </a:pPr>
            <a:r>
              <a:rPr lang="en-US" altLang="zh-TW" sz="1600" b="1" dirty="0">
                <a:solidFill>
                  <a:schemeClr val="dk1"/>
                </a:solidFill>
              </a:rPr>
              <a:t>aneurysm.py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E3EFCAAB-55C4-A171-82A3-ABB65C5B8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570DA3F6-F889-0256-76C1-E84AE10419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altLang="zh-TW" sz="2800" b="1" dirty="0" err="1"/>
              <a:t>PointwiseMonitor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4188B126-674C-59A2-A92C-C433322686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90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180F2D3C-07D5-F10D-EBC3-A7B4E481EA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8"/>
            <a:ext cx="8601391" cy="792600"/>
          </a:xfrm>
        </p:spPr>
        <p:txBody>
          <a:bodyPr>
            <a:noAutofit/>
          </a:bodyPr>
          <a:lstStyle/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class 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physicsnemo.sym.domain.monitor.pointwise.PointwiseMonitor</a:t>
            </a:r>
            <a:r>
              <a:rPr lang="en-US" altLang="zh-TW" sz="1600" dirty="0">
                <a:solidFill>
                  <a:schemeClr val="tx1"/>
                </a:solidFill>
              </a:rPr>
              <a:t>(invar, </a:t>
            </a:r>
            <a:r>
              <a:rPr lang="en-US" altLang="zh-TW" sz="1600" dirty="0" err="1">
                <a:solidFill>
                  <a:schemeClr val="tx1"/>
                </a:solidFill>
              </a:rPr>
              <a:t>output_names</a:t>
            </a:r>
            <a:r>
              <a:rPr lang="en-US" altLang="zh-TW" sz="1600" dirty="0">
                <a:solidFill>
                  <a:schemeClr val="tx1"/>
                </a:solidFill>
              </a:rPr>
              <a:t>,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metrics, nodes, </a:t>
            </a:r>
            <a:r>
              <a:rPr lang="en-US" altLang="zh-TW" sz="1600" dirty="0" err="1">
                <a:solidFill>
                  <a:schemeClr val="tx1"/>
                </a:solidFill>
              </a:rPr>
              <a:t>summary_histograms</a:t>
            </a:r>
            <a:r>
              <a:rPr lang="en-US" altLang="zh-TW" sz="1600" dirty="0">
                <a:solidFill>
                  <a:schemeClr val="tx1"/>
                </a:solidFill>
              </a:rPr>
              <a:t>='off', </a:t>
            </a:r>
            <a:r>
              <a:rPr lang="en-US" altLang="zh-TW" sz="1600" dirty="0" err="1">
                <a:solidFill>
                  <a:schemeClr val="tx1"/>
                </a:solidFill>
              </a:rPr>
              <a:t>requires_grad</a:t>
            </a:r>
            <a:r>
              <a:rPr lang="en-US" altLang="zh-TW" sz="1600" dirty="0">
                <a:solidFill>
                  <a:schemeClr val="tx1"/>
                </a:solidFill>
              </a:rPr>
              <a:t>=False)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BA306CB-9C51-753F-F5B0-19DE1B9FD49E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E3756F6-4EBA-3993-046B-BC2B9DCC4B15}"/>
              </a:ext>
            </a:extLst>
          </p:cNvPr>
          <p:cNvSpPr/>
          <p:nvPr/>
        </p:nvSpPr>
        <p:spPr>
          <a:xfrm>
            <a:off x="311700" y="868217"/>
            <a:ext cx="8601391" cy="720981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CF4D0593-F8AF-29CE-7C5D-ADE1680E7ACB}"/>
              </a:ext>
            </a:extLst>
          </p:cNvPr>
          <p:cNvSpPr txBox="1">
            <a:spLocks/>
          </p:cNvSpPr>
          <p:nvPr/>
        </p:nvSpPr>
        <p:spPr>
          <a:xfrm>
            <a:off x="311698" y="1747906"/>
            <a:ext cx="8601391" cy="21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l">
              <a:buClr>
                <a:schemeClr val="dk1"/>
              </a:buClr>
              <a:buSzPts val="1800"/>
            </a:pPr>
            <a:r>
              <a:rPr lang="en-US" altLang="zh-TW" sz="1600" dirty="0" err="1">
                <a:solidFill>
                  <a:schemeClr val="tx1"/>
                </a:solidFill>
              </a:rPr>
              <a:t>PointwisePointwise</a:t>
            </a:r>
            <a:r>
              <a:rPr lang="en-US" altLang="zh-TW" sz="1600" dirty="0">
                <a:solidFill>
                  <a:schemeClr val="tx1"/>
                </a:solidFill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</a:rPr>
              <a:t>Inferencer</a:t>
            </a:r>
            <a:r>
              <a:rPr lang="en-US" altLang="zh-TW" sz="1600" dirty="0">
                <a:solidFill>
                  <a:schemeClr val="tx1"/>
                </a:solidFill>
              </a:rPr>
              <a:t> that allows inferencing on pointwise data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invar</a:t>
            </a:r>
            <a:r>
              <a:rPr lang="en-US" altLang="zh-TW" sz="1600" dirty="0">
                <a:solidFill>
                  <a:schemeClr val="tx1"/>
                </a:solidFill>
              </a:rPr>
              <a:t> (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</a:t>
            </a:r>
            <a:r>
              <a:rPr lang="en-US" altLang="zh-TW" sz="1600" dirty="0" err="1">
                <a:solidFill>
                  <a:schemeClr val="tx1"/>
                </a:solidFill>
              </a:rPr>
              <a:t>np.ndarray</a:t>
            </a:r>
            <a:r>
              <a:rPr lang="en-US" altLang="zh-TW" sz="1600" dirty="0">
                <a:solidFill>
                  <a:schemeClr val="tx1"/>
                </a:solidFill>
              </a:rPr>
              <a:t> (N, 1)]) – Dictionary of </a:t>
            </a:r>
            <a:r>
              <a:rPr lang="en-US" altLang="zh-TW" sz="1600" dirty="0" err="1">
                <a:solidFill>
                  <a:schemeClr val="tx1"/>
                </a:solidFill>
              </a:rPr>
              <a:t>numpy</a:t>
            </a:r>
            <a:r>
              <a:rPr lang="en-US" altLang="zh-TW" sz="1600" dirty="0">
                <a:solidFill>
                  <a:schemeClr val="tx1"/>
                </a:solidFill>
              </a:rPr>
              <a:t> arrays as input.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output_names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(List[str]) – List of outputs needed for metric.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metrics</a:t>
            </a:r>
            <a:r>
              <a:rPr lang="en-US" altLang="zh-TW" sz="1600" dirty="0">
                <a:solidFill>
                  <a:schemeClr val="tx1"/>
                </a:solidFill>
              </a:rPr>
              <a:t> (</a:t>
            </a:r>
            <a:r>
              <a:rPr lang="en-US" altLang="zh-TW" sz="1600" dirty="0" err="1">
                <a:solidFill>
                  <a:schemeClr val="tx1"/>
                </a:solidFill>
              </a:rPr>
              <a:t>Dict</a:t>
            </a:r>
            <a:r>
              <a:rPr lang="en-US" altLang="zh-TW" sz="1600" dirty="0">
                <a:solidFill>
                  <a:schemeClr val="tx1"/>
                </a:solidFill>
              </a:rPr>
              <a:t>[str, Callable]) – Dictionary of </a:t>
            </a:r>
            <a:r>
              <a:rPr lang="en-US" altLang="zh-TW" sz="1600" dirty="0" err="1">
                <a:solidFill>
                  <a:schemeClr val="tx1"/>
                </a:solidFill>
              </a:rPr>
              <a:t>pytorch</a:t>
            </a:r>
            <a:r>
              <a:rPr lang="en-US" altLang="zh-TW" sz="1600" dirty="0">
                <a:solidFill>
                  <a:schemeClr val="tx1"/>
                </a:solidFill>
              </a:rPr>
              <a:t> functions whose input is a dictionary torch tensors whose keys are the </a:t>
            </a:r>
            <a:r>
              <a:rPr lang="en-US" altLang="zh-TW" sz="1600" dirty="0" err="1">
                <a:solidFill>
                  <a:schemeClr val="tx1"/>
                </a:solidFill>
              </a:rPr>
              <a:t>output_names</a:t>
            </a:r>
            <a:r>
              <a:rPr lang="en-US" altLang="zh-TW" sz="1600" dirty="0">
                <a:solidFill>
                  <a:schemeClr val="tx1"/>
                </a:solidFill>
              </a:rPr>
              <a:t>. The keys to metrics will be used to label the metrics in </a:t>
            </a:r>
            <a:r>
              <a:rPr lang="en-US" altLang="zh-TW" sz="1600" dirty="0" err="1">
                <a:solidFill>
                  <a:schemeClr val="tx1"/>
                </a:solidFill>
              </a:rPr>
              <a:t>tensorboard</a:t>
            </a:r>
            <a:r>
              <a:rPr lang="en-US" altLang="zh-TW" sz="1600" dirty="0">
                <a:solidFill>
                  <a:schemeClr val="tx1"/>
                </a:solidFill>
              </a:rPr>
              <a:t>/csv outputs.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nodes</a:t>
            </a:r>
            <a:r>
              <a:rPr lang="en-US" altLang="zh-TW" sz="1600" dirty="0">
                <a:solidFill>
                  <a:schemeClr val="tx1"/>
                </a:solidFill>
              </a:rPr>
              <a:t> (List[</a:t>
            </a:r>
            <a:r>
              <a:rPr lang="en-US" altLang="zh-TW" sz="1600" dirty="0">
                <a:solidFill>
                  <a:schemeClr val="tx1"/>
                </a:solidFill>
                <a:hlinkClick r:id="rId3" tooltip="physicsnemo.sym.node.No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</a:t>
            </a:r>
            <a:r>
              <a:rPr lang="en-US" altLang="zh-TW" sz="1600" dirty="0">
                <a:solidFill>
                  <a:schemeClr val="tx1"/>
                </a:solidFill>
              </a:rPr>
              <a:t>]) – List of 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</a:t>
            </a:r>
            <a:r>
              <a:rPr lang="en-US" altLang="zh-TW" sz="1600" dirty="0">
                <a:solidFill>
                  <a:schemeClr val="tx1"/>
                </a:solidFill>
              </a:rPr>
              <a:t> Nodes to unroll graph with.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summary_histograms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(str = "off") – The histograms of all outputs and intermediate results will be monitored and added to </a:t>
            </a:r>
            <a:r>
              <a:rPr lang="en-US" altLang="zh-TW" sz="1600" dirty="0" err="1">
                <a:solidFill>
                  <a:schemeClr val="tx1"/>
                </a:solidFill>
              </a:rPr>
              <a:t>tensorboard</a:t>
            </a:r>
            <a:r>
              <a:rPr lang="en-US" altLang="zh-TW" sz="1600" dirty="0">
                <a:solidFill>
                  <a:schemeClr val="tx1"/>
                </a:solidFill>
              </a:rPr>
              <a:t>. Choices are: “off”, “linear” and “log2”, default is “off”.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requires_grad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(bool = False) – If automatic differentiation is needed for computing results.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  <a:p>
            <a:pPr marL="114300" indent="0" algn="l">
              <a:buClr>
                <a:schemeClr val="dk1"/>
              </a:buClr>
              <a:buSzPts val="1800"/>
            </a:pPr>
            <a:endParaRPr lang="en-US" altLang="zh-TW" sz="1600" dirty="0">
              <a:solidFill>
                <a:schemeClr val="tx1"/>
              </a:solidFill>
            </a:endParaRP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0228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B2FCE893-64A3-144D-1520-B24FF64D5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1B848B92-3DD4-2877-3567-C1E18C5FCEF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altLang="zh-TW" sz="2800" b="1" dirty="0" err="1"/>
              <a:t>PhysicsNeMoConfig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FB0B9854-A127-05D9-60CE-805E34EDA41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91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85307BCF-10ED-97E1-F03A-6F16951E53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7"/>
            <a:ext cx="8601391" cy="2892069"/>
          </a:xfrm>
        </p:spPr>
        <p:txBody>
          <a:bodyPr>
            <a:noAutofit/>
          </a:bodyPr>
          <a:lstStyle/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class 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physicsnemo.sym.hydra.config.PhysicsNeMoConfig</a:t>
            </a:r>
            <a:r>
              <a:rPr lang="en-US" altLang="zh-TW" sz="1600" dirty="0">
                <a:solidFill>
                  <a:schemeClr val="tx1"/>
                </a:solidFill>
              </a:rPr>
              <a:t>(</a:t>
            </a:r>
            <a:r>
              <a:rPr lang="en-US" altLang="zh-TW" sz="1600" dirty="0" err="1">
                <a:solidFill>
                  <a:schemeClr val="tx1"/>
                </a:solidFill>
              </a:rPr>
              <a:t>network_dir</a:t>
            </a:r>
            <a:r>
              <a:rPr lang="en-US" altLang="zh-TW" sz="1600" dirty="0">
                <a:solidFill>
                  <a:schemeClr val="tx1"/>
                </a:solidFill>
              </a:rPr>
              <a:t>: str = '.', initialization_</a:t>
            </a:r>
          </a:p>
          <a:p>
            <a:pPr algn="l"/>
            <a:r>
              <a:rPr lang="en-US" altLang="zh-TW" sz="1600" dirty="0" err="1">
                <a:solidFill>
                  <a:schemeClr val="tx1"/>
                </a:solidFill>
              </a:rPr>
              <a:t>network_dir</a:t>
            </a:r>
            <a:r>
              <a:rPr lang="en-US" altLang="zh-TW" sz="1600" dirty="0">
                <a:solidFill>
                  <a:schemeClr val="tx1"/>
                </a:solidFill>
              </a:rPr>
              <a:t>: str = '', </a:t>
            </a:r>
            <a:r>
              <a:rPr lang="en-US" altLang="zh-TW" sz="1600" dirty="0" err="1">
                <a:solidFill>
                  <a:schemeClr val="tx1"/>
                </a:solidFill>
              </a:rPr>
              <a:t>save_filetypes</a:t>
            </a:r>
            <a:r>
              <a:rPr lang="en-US" altLang="zh-TW" sz="1600" dirty="0">
                <a:solidFill>
                  <a:schemeClr val="tx1"/>
                </a:solidFill>
              </a:rPr>
              <a:t>: str = '</a:t>
            </a:r>
            <a:r>
              <a:rPr lang="en-US" altLang="zh-TW" sz="1600" dirty="0" err="1">
                <a:solidFill>
                  <a:schemeClr val="tx1"/>
                </a:solidFill>
              </a:rPr>
              <a:t>vtk</a:t>
            </a:r>
            <a:r>
              <a:rPr lang="en-US" altLang="zh-TW" sz="1600" dirty="0">
                <a:solidFill>
                  <a:schemeClr val="tx1"/>
                </a:solidFill>
              </a:rPr>
              <a:t>', </a:t>
            </a:r>
            <a:r>
              <a:rPr lang="en-US" altLang="zh-TW" sz="1600" dirty="0" err="1">
                <a:solidFill>
                  <a:schemeClr val="tx1"/>
                </a:solidFill>
              </a:rPr>
              <a:t>summary_histograms</a:t>
            </a:r>
            <a:r>
              <a:rPr lang="en-US" altLang="zh-TW" sz="1600" dirty="0">
                <a:solidFill>
                  <a:schemeClr val="tx1"/>
                </a:solidFill>
              </a:rPr>
              <a:t>: str = 'off', </a:t>
            </a:r>
            <a:r>
              <a:rPr lang="en-US" altLang="zh-TW" sz="1600" dirty="0" err="1">
                <a:solidFill>
                  <a:schemeClr val="tx1"/>
                </a:solidFill>
              </a:rPr>
              <a:t>jit</a:t>
            </a:r>
            <a:r>
              <a:rPr lang="en-US" altLang="zh-TW" sz="1600" dirty="0">
                <a:solidFill>
                  <a:schemeClr val="tx1"/>
                </a:solidFill>
              </a:rPr>
              <a:t>: bool = 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True, </a:t>
            </a:r>
            <a:r>
              <a:rPr lang="en-US" altLang="zh-TW" sz="1600" dirty="0" err="1">
                <a:solidFill>
                  <a:schemeClr val="tx1"/>
                </a:solidFill>
              </a:rPr>
              <a:t>jit_use_nvfuser</a:t>
            </a:r>
            <a:r>
              <a:rPr lang="en-US" altLang="zh-TW" sz="1600" dirty="0">
                <a:solidFill>
                  <a:schemeClr val="tx1"/>
                </a:solidFill>
              </a:rPr>
              <a:t>: bool = True, </a:t>
            </a:r>
            <a:r>
              <a:rPr lang="en-US" altLang="zh-TW" sz="1600" dirty="0" err="1">
                <a:solidFill>
                  <a:schemeClr val="tx1"/>
                </a:solidFill>
              </a:rPr>
              <a:t>jit_arch_mode</a:t>
            </a:r>
            <a:r>
              <a:rPr lang="en-US" altLang="zh-TW" sz="1600" dirty="0">
                <a:solidFill>
                  <a:schemeClr val="tx1"/>
                </a:solidFill>
              </a:rPr>
              <a:t>: str = '</a:t>
            </a:r>
            <a:r>
              <a:rPr lang="en-US" altLang="zh-TW" sz="1600" dirty="0" err="1">
                <a:solidFill>
                  <a:schemeClr val="tx1"/>
                </a:solidFill>
              </a:rPr>
              <a:t>only_activation</a:t>
            </a:r>
            <a:r>
              <a:rPr lang="en-US" altLang="zh-TW" sz="1600" dirty="0">
                <a:solidFill>
                  <a:schemeClr val="tx1"/>
                </a:solidFill>
              </a:rPr>
              <a:t>', </a:t>
            </a:r>
            <a:r>
              <a:rPr lang="en-US" altLang="zh-TW" sz="1600" dirty="0" err="1">
                <a:solidFill>
                  <a:schemeClr val="tx1"/>
                </a:solidFill>
              </a:rPr>
              <a:t>jit_autograd_nodes</a:t>
            </a:r>
            <a:r>
              <a:rPr lang="en-US" altLang="zh-TW" sz="1600" dirty="0">
                <a:solidFill>
                  <a:schemeClr val="tx1"/>
                </a:solidFill>
              </a:rPr>
              <a:t>: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bool = False, </a:t>
            </a:r>
            <a:r>
              <a:rPr lang="en-US" altLang="zh-TW" sz="1600" dirty="0" err="1">
                <a:solidFill>
                  <a:schemeClr val="tx1"/>
                </a:solidFill>
              </a:rPr>
              <a:t>cuda_graphs</a:t>
            </a:r>
            <a:r>
              <a:rPr lang="en-US" altLang="zh-TW" sz="1600" dirty="0">
                <a:solidFill>
                  <a:schemeClr val="tx1"/>
                </a:solidFill>
              </a:rPr>
              <a:t>: bool = True, </a:t>
            </a:r>
            <a:r>
              <a:rPr lang="en-US" altLang="zh-TW" sz="1600" dirty="0" err="1">
                <a:solidFill>
                  <a:schemeClr val="tx1"/>
                </a:solidFill>
              </a:rPr>
              <a:t>cuda_graph_warmup</a:t>
            </a:r>
            <a:r>
              <a:rPr lang="en-US" altLang="zh-TW" sz="1600" dirty="0">
                <a:solidFill>
                  <a:schemeClr val="tx1"/>
                </a:solidFill>
              </a:rPr>
              <a:t>: int = 20, </a:t>
            </a:r>
            <a:r>
              <a:rPr lang="en-US" altLang="zh-TW" sz="1600" dirty="0" err="1">
                <a:solidFill>
                  <a:schemeClr val="tx1"/>
                </a:solidFill>
              </a:rPr>
              <a:t>find_unused</a:t>
            </a:r>
            <a:r>
              <a:rPr lang="en-US" altLang="zh-TW" sz="1600" dirty="0">
                <a:solidFill>
                  <a:schemeClr val="tx1"/>
                </a:solidFill>
              </a:rPr>
              <a:t>_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parameters: bool = False, </a:t>
            </a:r>
            <a:r>
              <a:rPr lang="en-US" altLang="zh-TW" sz="1600" dirty="0" err="1">
                <a:solidFill>
                  <a:schemeClr val="tx1"/>
                </a:solidFill>
              </a:rPr>
              <a:t>broadcast_buffers</a:t>
            </a:r>
            <a:r>
              <a:rPr lang="en-US" altLang="zh-TW" sz="1600" dirty="0">
                <a:solidFill>
                  <a:schemeClr val="tx1"/>
                </a:solidFill>
              </a:rPr>
              <a:t>: bool = False, device: str = '', debug: bool = 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False, </a:t>
            </a:r>
            <a:r>
              <a:rPr lang="en-US" altLang="zh-TW" sz="1600" dirty="0" err="1">
                <a:solidFill>
                  <a:schemeClr val="tx1"/>
                </a:solidFill>
              </a:rPr>
              <a:t>run_mode</a:t>
            </a:r>
            <a:r>
              <a:rPr lang="en-US" altLang="zh-TW" sz="1600" dirty="0">
                <a:solidFill>
                  <a:schemeClr val="tx1"/>
                </a:solidFill>
              </a:rPr>
              <a:t>: str = 'train', arch: Any = '???', models: Any = '???', training: 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.</a:t>
            </a:r>
            <a:r>
              <a:rPr lang="en-US" altLang="zh-TW" sz="1600" dirty="0" err="1">
                <a:solidFill>
                  <a:schemeClr val="tx1"/>
                </a:solidFill>
              </a:rPr>
              <a:t>sym.hydra.training.TrainingConf</a:t>
            </a:r>
            <a:r>
              <a:rPr lang="en-US" altLang="zh-TW" sz="1600" dirty="0">
                <a:solidFill>
                  <a:schemeClr val="tx1"/>
                </a:solidFill>
              </a:rPr>
              <a:t> = '???', </a:t>
            </a:r>
            <a:r>
              <a:rPr lang="en-US" altLang="zh-TW" sz="1600" dirty="0" err="1">
                <a:solidFill>
                  <a:schemeClr val="tx1"/>
                </a:solidFill>
              </a:rPr>
              <a:t>stop_criterion</a:t>
            </a:r>
            <a:r>
              <a:rPr lang="en-US" altLang="zh-TW" sz="1600" dirty="0">
                <a:solidFill>
                  <a:schemeClr val="tx1"/>
                </a:solidFill>
              </a:rPr>
              <a:t>: 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physicsnemo.sym.hydra.training</a:t>
            </a:r>
            <a:r>
              <a:rPr lang="en-US" altLang="zh-TW" sz="1600" dirty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en-US" altLang="zh-TW" sz="1600" dirty="0" err="1">
                <a:solidFill>
                  <a:schemeClr val="tx1"/>
                </a:solidFill>
              </a:rPr>
              <a:t>StopCriterionConf</a:t>
            </a:r>
            <a:r>
              <a:rPr lang="en-US" altLang="zh-TW" sz="1600" dirty="0">
                <a:solidFill>
                  <a:schemeClr val="tx1"/>
                </a:solidFill>
              </a:rPr>
              <a:t> = '???', loss: 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physicsnemo.sym.hydra.loss.LossConf</a:t>
            </a:r>
            <a:r>
              <a:rPr lang="en-US" altLang="zh-TW" sz="1600" dirty="0">
                <a:solidFill>
                  <a:schemeClr val="tx1"/>
                </a:solidFill>
              </a:rPr>
              <a:t> = '???', optimizer: </a:t>
            </a:r>
          </a:p>
          <a:p>
            <a:pPr algn="l"/>
            <a:r>
              <a:rPr lang="en-US" altLang="zh-TW" sz="1600" dirty="0" err="1">
                <a:solidFill>
                  <a:schemeClr val="tx1"/>
                </a:solidFill>
              </a:rPr>
              <a:t>physicsnemo.sym.hydra.optimizer.OptimizerConf</a:t>
            </a:r>
            <a:r>
              <a:rPr lang="en-US" altLang="zh-TW" sz="1600" dirty="0">
                <a:solidFill>
                  <a:schemeClr val="tx1"/>
                </a:solidFill>
              </a:rPr>
              <a:t> = '???', scheduler: 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physicsnemo.sym</a:t>
            </a:r>
            <a:r>
              <a:rPr lang="en-US" altLang="zh-TW" sz="1600" dirty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en-US" altLang="zh-TW" sz="1600" dirty="0" err="1">
                <a:solidFill>
                  <a:schemeClr val="tx1"/>
                </a:solidFill>
              </a:rPr>
              <a:t>hydra.scheduler.SchedulerConf</a:t>
            </a:r>
            <a:r>
              <a:rPr lang="en-US" altLang="zh-TW" sz="1600" dirty="0">
                <a:solidFill>
                  <a:schemeClr val="tx1"/>
                </a:solidFill>
              </a:rPr>
              <a:t> = '???', </a:t>
            </a:r>
            <a:r>
              <a:rPr lang="en-US" altLang="zh-TW" sz="1600" dirty="0" err="1">
                <a:solidFill>
                  <a:schemeClr val="tx1"/>
                </a:solidFill>
              </a:rPr>
              <a:t>batch_size</a:t>
            </a:r>
            <a:r>
              <a:rPr lang="en-US" altLang="zh-TW" sz="1600" dirty="0">
                <a:solidFill>
                  <a:schemeClr val="tx1"/>
                </a:solidFill>
              </a:rPr>
              <a:t>: Any = '???', profiler: 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</a:t>
            </a:r>
            <a:r>
              <a:rPr lang="en-US" altLang="zh-TW" sz="1600" dirty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en-US" altLang="zh-TW" sz="1600" dirty="0" err="1">
                <a:solidFill>
                  <a:schemeClr val="tx1"/>
                </a:solidFill>
              </a:rPr>
              <a:t>sym.hydra.profiler.ProfilerConf</a:t>
            </a:r>
            <a:r>
              <a:rPr lang="en-US" altLang="zh-TW" sz="1600" dirty="0">
                <a:solidFill>
                  <a:schemeClr val="tx1"/>
                </a:solidFill>
              </a:rPr>
              <a:t> = '???', hydra: Any = &lt;factory&gt;, custom: Any = '???')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1890F7F-C047-E2C4-B672-BD5787D1E70F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535B18A-B1CC-D306-7E1B-3A69AF0107AD}"/>
              </a:ext>
            </a:extLst>
          </p:cNvPr>
          <p:cNvSpPr/>
          <p:nvPr/>
        </p:nvSpPr>
        <p:spPr>
          <a:xfrm>
            <a:off x="311700" y="868217"/>
            <a:ext cx="8601391" cy="2892069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81925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07FFFE6A-F540-F5D3-9E76-C04C9241F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E66AAE70-7254-73BD-F65F-737AAD45F70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/>
              <a:t>Tessellation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ED1D33EF-14D9-9CCF-EC4E-9693DFB8AEB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92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7BF0838C-0026-F666-7243-AE47EDA1A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8"/>
            <a:ext cx="8601391" cy="792600"/>
          </a:xfrm>
        </p:spPr>
        <p:txBody>
          <a:bodyPr>
            <a:noAutofit/>
          </a:bodyPr>
          <a:lstStyle/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class 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physicsnemo.sym.geometry.tessellation.Tessellation</a:t>
            </a:r>
            <a:r>
              <a:rPr lang="en-US" altLang="zh-TW" sz="1600" dirty="0">
                <a:solidFill>
                  <a:schemeClr val="tx1"/>
                </a:solidFill>
              </a:rPr>
              <a:t>(mesh, airtight=True, </a:t>
            </a:r>
          </a:p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parameterization=&lt;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physicsnemo.sym.geometry.parameterization.Parameterization</a:t>
            </a:r>
            <a:r>
              <a:rPr lang="en-US" altLang="zh-TW" sz="1600" dirty="0">
                <a:solidFill>
                  <a:schemeClr val="tx1"/>
                </a:solidFill>
              </a:rPr>
              <a:t> object&gt;)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697BA2-BDDD-723A-F552-18805B6984CF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BE7D82D-C738-EFA4-122A-5FDA67402814}"/>
              </a:ext>
            </a:extLst>
          </p:cNvPr>
          <p:cNvSpPr/>
          <p:nvPr/>
        </p:nvSpPr>
        <p:spPr>
          <a:xfrm>
            <a:off x="311700" y="868217"/>
            <a:ext cx="8601391" cy="720981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6B4630F7-9137-ED04-8100-41F3D6784876}"/>
              </a:ext>
            </a:extLst>
          </p:cNvPr>
          <p:cNvSpPr txBox="1">
            <a:spLocks/>
          </p:cNvSpPr>
          <p:nvPr/>
        </p:nvSpPr>
        <p:spPr>
          <a:xfrm>
            <a:off x="311698" y="1747906"/>
            <a:ext cx="8601391" cy="21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l">
              <a:buClr>
                <a:schemeClr val="dk1"/>
              </a:buClr>
              <a:buSzPts val="1800"/>
            </a:pPr>
            <a:r>
              <a:rPr lang="en-US" altLang="zh-TW" sz="1600" dirty="0">
                <a:solidFill>
                  <a:schemeClr val="tx1"/>
                </a:solidFill>
              </a:rPr>
              <a:t>Constructive Tessellation Module that allows sampling on surface and interior of a tessellated geometry.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mesh</a:t>
            </a:r>
            <a:r>
              <a:rPr lang="en-US" altLang="zh-TW" sz="1600" dirty="0">
                <a:solidFill>
                  <a:schemeClr val="tx1"/>
                </a:solidFill>
              </a:rPr>
              <a:t> (Mesh (</a:t>
            </a:r>
            <a:r>
              <a:rPr lang="en-US" altLang="zh-TW" sz="1600" dirty="0" err="1">
                <a:solidFill>
                  <a:schemeClr val="tx1"/>
                </a:solidFill>
              </a:rPr>
              <a:t>numpy-stl</a:t>
            </a:r>
            <a:r>
              <a:rPr lang="en-US" altLang="zh-TW" sz="1600" dirty="0">
                <a:solidFill>
                  <a:schemeClr val="tx1"/>
                </a:solidFill>
              </a:rPr>
              <a:t>)) – A mesh that defines the surface of the geometry.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airtight</a:t>
            </a:r>
            <a:r>
              <a:rPr lang="en-US" altLang="zh-TW" sz="1600" dirty="0">
                <a:solidFill>
                  <a:schemeClr val="tx1"/>
                </a:solidFill>
              </a:rPr>
              <a:t> (bool) – If the geometry is airtight or not. If false sample everywhere for interior.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parameterization</a:t>
            </a:r>
            <a:r>
              <a:rPr lang="en-US" altLang="zh-TW" sz="1600" dirty="0">
                <a:solidFill>
                  <a:schemeClr val="tx1"/>
                </a:solidFill>
              </a:rPr>
              <a:t> (</a:t>
            </a:r>
            <a:r>
              <a:rPr lang="en-US" altLang="zh-TW" sz="1600" dirty="0">
                <a:solidFill>
                  <a:schemeClr val="tx1"/>
                </a:solidFill>
                <a:hlinkClick r:id="rId3" tooltip="physicsnemo.sym.geometry.parameterization.Parameter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Parameterization</a:t>
            </a:r>
            <a:r>
              <a:rPr lang="en-US" altLang="zh-TW" sz="1600" dirty="0">
                <a:solidFill>
                  <a:schemeClr val="tx1"/>
                </a:solidFill>
              </a:rPr>
              <a:t>) – Parameterization of geometry.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  <a:p>
            <a:pPr marL="114300" indent="0" algn="l">
              <a:buClr>
                <a:schemeClr val="dk1"/>
              </a:buClr>
              <a:buSzPts val="1800"/>
            </a:pPr>
            <a:endParaRPr lang="en-US" altLang="zh-TW" sz="1600" dirty="0">
              <a:solidFill>
                <a:schemeClr val="tx1"/>
              </a:solidFill>
            </a:endParaRP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3857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D2BCD72F-5B66-C0D8-EE8B-13B9F27CE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BD259BF5-70F5-372B-8831-20F22E71173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/>
              <a:t>Tessellation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C5217EAF-AECE-C5B6-B854-B65E20A94B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93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C3E61CCD-8994-407E-0D32-1A5085EAB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8"/>
            <a:ext cx="8601391" cy="792600"/>
          </a:xfrm>
        </p:spPr>
        <p:txBody>
          <a:bodyPr>
            <a:noAutofit/>
          </a:bodyPr>
          <a:lstStyle/>
          <a:p>
            <a:pPr algn="l"/>
            <a:r>
              <a:rPr lang="en-US" altLang="zh-TW" sz="1600" dirty="0" err="1">
                <a:solidFill>
                  <a:schemeClr val="tx1"/>
                </a:solidFill>
              </a:rPr>
              <a:t>classmethod</a:t>
            </a:r>
            <a:r>
              <a:rPr lang="en-US" altLang="zh-TW" sz="1600" dirty="0">
                <a:solidFill>
                  <a:schemeClr val="tx1"/>
                </a:solidFill>
              </a:rPr>
              <a:t> </a:t>
            </a:r>
            <a:r>
              <a:rPr lang="en-US" altLang="zh-TW" sz="1600" dirty="0" err="1">
                <a:solidFill>
                  <a:schemeClr val="tx1"/>
                </a:solidFill>
              </a:rPr>
              <a:t>from_stl</a:t>
            </a:r>
            <a:r>
              <a:rPr lang="en-US" altLang="zh-TW" sz="1600" dirty="0">
                <a:solidFill>
                  <a:schemeClr val="tx1"/>
                </a:solidFill>
              </a:rPr>
              <a:t>(filename, airtight=True, parameterization=&lt;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physicsnemo.sym</a:t>
            </a:r>
            <a:r>
              <a:rPr lang="en-US" altLang="zh-TW" sz="1600" dirty="0">
                <a:solidFill>
                  <a:schemeClr val="tx1"/>
                </a:solidFill>
              </a:rPr>
              <a:t>.</a:t>
            </a:r>
          </a:p>
          <a:p>
            <a:pPr algn="l"/>
            <a:r>
              <a:rPr lang="en-US" altLang="zh-TW" sz="1600" dirty="0" err="1">
                <a:solidFill>
                  <a:schemeClr val="tx1"/>
                </a:solidFill>
              </a:rPr>
              <a:t>geometry.parameterization.Parameterization</a:t>
            </a:r>
            <a:r>
              <a:rPr lang="en-US" altLang="zh-TW" sz="1600" dirty="0">
                <a:solidFill>
                  <a:schemeClr val="tx1"/>
                </a:solidFill>
              </a:rPr>
              <a:t> object&gt;)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D1CAB5-48E4-E1AF-54D2-A4F766F09419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B70BDE2-36FF-C37A-85A1-82C10B62B63F}"/>
              </a:ext>
            </a:extLst>
          </p:cNvPr>
          <p:cNvSpPr/>
          <p:nvPr/>
        </p:nvSpPr>
        <p:spPr>
          <a:xfrm>
            <a:off x="311700" y="868217"/>
            <a:ext cx="8601391" cy="720981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04BA2A32-EAAD-EF9F-402E-9A27C227907D}"/>
              </a:ext>
            </a:extLst>
          </p:cNvPr>
          <p:cNvSpPr txBox="1">
            <a:spLocks/>
          </p:cNvSpPr>
          <p:nvPr/>
        </p:nvSpPr>
        <p:spPr>
          <a:xfrm>
            <a:off x="311698" y="1747906"/>
            <a:ext cx="8601391" cy="21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l">
              <a:buClr>
                <a:schemeClr val="dk1"/>
              </a:buClr>
              <a:buSzPts val="1800"/>
            </a:pPr>
            <a:r>
              <a:rPr lang="en-US" altLang="zh-TW" sz="1600" dirty="0">
                <a:solidFill>
                  <a:schemeClr val="tx1"/>
                </a:solidFill>
              </a:rPr>
              <a:t>Constructive makes mesh from STL file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filename</a:t>
            </a:r>
            <a:r>
              <a:rPr lang="en-US" altLang="zh-TW" sz="1600" dirty="0">
                <a:solidFill>
                  <a:schemeClr val="tx1"/>
                </a:solidFill>
              </a:rPr>
              <a:t> (str) – filename of mesh.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airtight</a:t>
            </a:r>
            <a:r>
              <a:rPr lang="en-US" altLang="zh-TW" sz="1600" dirty="0">
                <a:solidFill>
                  <a:schemeClr val="tx1"/>
                </a:solidFill>
              </a:rPr>
              <a:t> (bool) – If the geometry is airtight or not. If false sample everywhere for interior.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parameterization</a:t>
            </a:r>
            <a:r>
              <a:rPr lang="en-US" altLang="zh-TW" sz="1600" dirty="0">
                <a:solidFill>
                  <a:schemeClr val="tx1"/>
                </a:solidFill>
              </a:rPr>
              <a:t> (</a:t>
            </a:r>
            <a:r>
              <a:rPr lang="en-US" altLang="zh-TW" sz="1600" dirty="0">
                <a:solidFill>
                  <a:schemeClr val="tx1"/>
                </a:solidFill>
                <a:hlinkClick r:id="rId3" tooltip="physicsnemo.sym.geometry.parameterization.Parameteriz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Parameterization</a:t>
            </a:r>
            <a:r>
              <a:rPr lang="en-US" altLang="zh-TW" sz="1600" dirty="0">
                <a:solidFill>
                  <a:schemeClr val="tx1"/>
                </a:solidFill>
              </a:rPr>
              <a:t>) – Parameterization of geometry.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  <a:p>
            <a:pPr marL="114300" indent="0" algn="l">
              <a:buClr>
                <a:schemeClr val="dk1"/>
              </a:buClr>
              <a:buSzPts val="1800"/>
            </a:pPr>
            <a:endParaRPr lang="en-US" altLang="zh-TW" sz="1600" dirty="0">
              <a:solidFill>
                <a:schemeClr val="tx1"/>
              </a:solidFill>
            </a:endParaRP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905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E8D37F17-345A-18DD-A836-740BFB46F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709280C3-5EE9-7024-58CB-EC513E824B8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altLang="zh-TW" sz="2800" b="1" dirty="0" err="1"/>
              <a:t>NavierStokes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E2280EB6-4784-9FA3-6EA4-B1A934CCE1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94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8E4039B8-4B61-5BA6-C2E7-5A439D1C1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8"/>
            <a:ext cx="8601391" cy="792600"/>
          </a:xfrm>
        </p:spPr>
        <p:txBody>
          <a:bodyPr>
            <a:noAutofit/>
          </a:bodyPr>
          <a:lstStyle/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class 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physicsnemo.sym.eq.pdes.navier_stokes.NavierStokes</a:t>
            </a:r>
            <a:r>
              <a:rPr lang="en-US" altLang="zh-TW" sz="1600" dirty="0">
                <a:solidFill>
                  <a:schemeClr val="tx1"/>
                </a:solidFill>
              </a:rPr>
              <a:t>(nu, rho=1, dim=3, time=True, </a:t>
            </a:r>
          </a:p>
          <a:p>
            <a:pPr algn="l"/>
            <a:r>
              <a:rPr lang="en-US" altLang="zh-TW" sz="1600" dirty="0" err="1">
                <a:solidFill>
                  <a:schemeClr val="tx1"/>
                </a:solidFill>
              </a:rPr>
              <a:t>mixed_form</a:t>
            </a:r>
            <a:r>
              <a:rPr lang="en-US" altLang="zh-TW" sz="1600" dirty="0">
                <a:solidFill>
                  <a:schemeClr val="tx1"/>
                </a:solidFill>
              </a:rPr>
              <a:t>=False)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0A5C689-B39B-6903-B8EC-147156A2EC3A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26BB301D-5793-5676-8EF3-A78F88496697}"/>
              </a:ext>
            </a:extLst>
          </p:cNvPr>
          <p:cNvSpPr/>
          <p:nvPr/>
        </p:nvSpPr>
        <p:spPr>
          <a:xfrm>
            <a:off x="311700" y="868217"/>
            <a:ext cx="8601391" cy="720981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EC8F604A-7785-D5B8-49E1-B7DD14BF4B87}"/>
              </a:ext>
            </a:extLst>
          </p:cNvPr>
          <p:cNvSpPr txBox="1">
            <a:spLocks/>
          </p:cNvSpPr>
          <p:nvPr/>
        </p:nvSpPr>
        <p:spPr>
          <a:xfrm>
            <a:off x="311698" y="1747906"/>
            <a:ext cx="8601391" cy="21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l">
              <a:buClr>
                <a:schemeClr val="dk1"/>
              </a:buClr>
              <a:buSzPts val="1800"/>
            </a:pPr>
            <a:r>
              <a:rPr lang="en-US" altLang="zh-TW" sz="1600" dirty="0">
                <a:solidFill>
                  <a:schemeClr val="tx1"/>
                </a:solidFill>
              </a:rPr>
              <a:t>Compressible Navier Stokes equations Reference: </a:t>
            </a:r>
            <a:r>
              <a:rPr lang="en-US" altLang="zh-TW" sz="16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https://turbmodels.larc.nasa.gov/implementrans.html</a:t>
            </a:r>
            <a:endParaRPr lang="en-US" altLang="zh-TW" sz="1600" dirty="0">
              <a:solidFill>
                <a:schemeClr val="tx1"/>
              </a:solidFill>
            </a:endParaRP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nu</a:t>
            </a:r>
            <a:r>
              <a:rPr lang="en-US" altLang="zh-TW" sz="1600" dirty="0">
                <a:solidFill>
                  <a:schemeClr val="tx1"/>
                </a:solidFill>
              </a:rPr>
              <a:t> (float, </a:t>
            </a:r>
            <a:r>
              <a:rPr lang="en-US" altLang="zh-TW" sz="1600" dirty="0" err="1">
                <a:solidFill>
                  <a:schemeClr val="tx1"/>
                </a:solidFill>
              </a:rPr>
              <a:t>Sympy</a:t>
            </a:r>
            <a:r>
              <a:rPr lang="en-US" altLang="zh-TW" sz="1600" dirty="0">
                <a:solidFill>
                  <a:schemeClr val="tx1"/>
                </a:solidFill>
              </a:rPr>
              <a:t> Symbol/Expr, str) – The kinematic viscosity. If nu is a str then it is converted to </a:t>
            </a:r>
            <a:r>
              <a:rPr lang="en-US" altLang="zh-TW" sz="1600" dirty="0" err="1">
                <a:solidFill>
                  <a:schemeClr val="tx1"/>
                </a:solidFill>
              </a:rPr>
              <a:t>Sympy</a:t>
            </a:r>
            <a:r>
              <a:rPr lang="en-US" altLang="zh-TW" sz="1600" dirty="0">
                <a:solidFill>
                  <a:schemeClr val="tx1"/>
                </a:solidFill>
              </a:rPr>
              <a:t> Function of form nu(</a:t>
            </a:r>
            <a:r>
              <a:rPr lang="en-US" altLang="zh-TW" sz="1600" dirty="0" err="1">
                <a:solidFill>
                  <a:schemeClr val="tx1"/>
                </a:solidFill>
              </a:rPr>
              <a:t>x,y,z,t</a:t>
            </a:r>
            <a:r>
              <a:rPr lang="en-US" altLang="zh-TW" sz="1600" dirty="0">
                <a:solidFill>
                  <a:schemeClr val="tx1"/>
                </a:solidFill>
              </a:rPr>
              <a:t>). If nu is a </a:t>
            </a:r>
            <a:r>
              <a:rPr lang="en-US" altLang="zh-TW" sz="1600" dirty="0" err="1">
                <a:solidFill>
                  <a:schemeClr val="tx1"/>
                </a:solidFill>
              </a:rPr>
              <a:t>Sympy</a:t>
            </a:r>
            <a:r>
              <a:rPr lang="en-US" altLang="zh-TW" sz="1600" dirty="0">
                <a:solidFill>
                  <a:schemeClr val="tx1"/>
                </a:solidFill>
              </a:rPr>
              <a:t> Symbol or Expression then this is substituted into the equation. This allows for variable viscosity.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rho</a:t>
            </a:r>
            <a:r>
              <a:rPr lang="en-US" altLang="zh-TW" sz="1600" dirty="0">
                <a:solidFill>
                  <a:schemeClr val="tx1"/>
                </a:solidFill>
              </a:rPr>
              <a:t> (float, </a:t>
            </a:r>
            <a:r>
              <a:rPr lang="en-US" altLang="zh-TW" sz="1600" dirty="0" err="1">
                <a:solidFill>
                  <a:schemeClr val="tx1"/>
                </a:solidFill>
              </a:rPr>
              <a:t>Sympy</a:t>
            </a:r>
            <a:r>
              <a:rPr lang="en-US" altLang="zh-TW" sz="1600" dirty="0">
                <a:solidFill>
                  <a:schemeClr val="tx1"/>
                </a:solidFill>
              </a:rPr>
              <a:t> Symbol/Expr, str) – The density of the fluid. If rho is a str then it is converted to </a:t>
            </a:r>
            <a:r>
              <a:rPr lang="en-US" altLang="zh-TW" sz="1600" dirty="0" err="1">
                <a:solidFill>
                  <a:schemeClr val="tx1"/>
                </a:solidFill>
              </a:rPr>
              <a:t>Sympy</a:t>
            </a:r>
            <a:r>
              <a:rPr lang="en-US" altLang="zh-TW" sz="1600" dirty="0">
                <a:solidFill>
                  <a:schemeClr val="tx1"/>
                </a:solidFill>
              </a:rPr>
              <a:t> Function of form ‘rho(</a:t>
            </a:r>
            <a:r>
              <a:rPr lang="en-US" altLang="zh-TW" sz="1600" dirty="0" err="1">
                <a:solidFill>
                  <a:schemeClr val="tx1"/>
                </a:solidFill>
              </a:rPr>
              <a:t>x,y,z,t</a:t>
            </a:r>
            <a:r>
              <a:rPr lang="en-US" altLang="zh-TW" sz="1600" dirty="0">
                <a:solidFill>
                  <a:schemeClr val="tx1"/>
                </a:solidFill>
              </a:rPr>
              <a:t>)’. If ‘rho’ is a </a:t>
            </a:r>
            <a:r>
              <a:rPr lang="en-US" altLang="zh-TW" sz="1600" dirty="0" err="1">
                <a:solidFill>
                  <a:schemeClr val="tx1"/>
                </a:solidFill>
              </a:rPr>
              <a:t>Sympy</a:t>
            </a:r>
            <a:r>
              <a:rPr lang="en-US" altLang="zh-TW" sz="1600" dirty="0">
                <a:solidFill>
                  <a:schemeClr val="tx1"/>
                </a:solidFill>
              </a:rPr>
              <a:t> Symbol or Expression then this is substituted into the equation to allow for compressible Navier Stokes. Default is 1.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dim</a:t>
            </a:r>
            <a:r>
              <a:rPr lang="en-US" altLang="zh-TW" sz="1600" dirty="0">
                <a:solidFill>
                  <a:schemeClr val="tx1"/>
                </a:solidFill>
              </a:rPr>
              <a:t> (int) – Dimension of the Navier Stokes (2 or 3). Default is 3.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time</a:t>
            </a:r>
            <a:r>
              <a:rPr lang="en-US" altLang="zh-TW" sz="1600" dirty="0">
                <a:solidFill>
                  <a:schemeClr val="tx1"/>
                </a:solidFill>
              </a:rPr>
              <a:t> (bool) – If time-dependent equations or not. Default is True.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 err="1">
                <a:solidFill>
                  <a:schemeClr val="tx1"/>
                </a:solidFill>
              </a:rPr>
              <a:t>mixed_form</a:t>
            </a:r>
            <a:r>
              <a:rPr lang="en-US" altLang="zh-TW" sz="1600" b="1" dirty="0">
                <a:solidFill>
                  <a:schemeClr val="tx1"/>
                </a:solidFill>
              </a:rPr>
              <a:t> </a:t>
            </a:r>
            <a:r>
              <a:rPr lang="en-US" altLang="zh-TW" sz="1600" dirty="0">
                <a:solidFill>
                  <a:schemeClr val="tx1"/>
                </a:solidFill>
              </a:rPr>
              <a:t>(bool) – If True, use the mixed formulation of the Navier-Stokes equations.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  <a:p>
            <a:pPr marL="114300" indent="0" algn="l">
              <a:buClr>
                <a:schemeClr val="dk1"/>
              </a:buClr>
              <a:buSzPts val="1800"/>
            </a:pPr>
            <a:endParaRPr lang="en-US" altLang="zh-TW" sz="1600" dirty="0">
              <a:solidFill>
                <a:schemeClr val="tx1"/>
              </a:solidFill>
            </a:endParaRP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719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>
          <a:extLst>
            <a:ext uri="{FF2B5EF4-FFF2-40B4-BE49-F238E27FC236}">
              <a16:creationId xmlns:a16="http://schemas.microsoft.com/office/drawing/2014/main" id="{1796F7F2-7B2C-CE36-CCFF-8BDD8342C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>
            <a:extLst>
              <a:ext uri="{FF2B5EF4-FFF2-40B4-BE49-F238E27FC236}">
                <a16:creationId xmlns:a16="http://schemas.microsoft.com/office/drawing/2014/main" id="{02C4618B-C850-EB85-D813-F10CC957540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altLang="zh-TW" sz="2800" b="1" dirty="0" err="1"/>
              <a:t>NormalDotVec</a:t>
            </a:r>
            <a:endParaRPr sz="2800" b="1" dirty="0"/>
          </a:p>
        </p:txBody>
      </p:sp>
      <p:sp>
        <p:nvSpPr>
          <p:cNvPr id="593" name="Google Shape;593;p68">
            <a:extLst>
              <a:ext uri="{FF2B5EF4-FFF2-40B4-BE49-F238E27FC236}">
                <a16:creationId xmlns:a16="http://schemas.microsoft.com/office/drawing/2014/main" id="{DE686C59-E0C6-8A58-32CB-37C16E502A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95</a:t>
            </a:fld>
            <a:endParaRPr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9FF05C9D-42A5-1AF9-1E41-DEDF16F34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699" y="868218"/>
            <a:ext cx="8601391" cy="792600"/>
          </a:xfrm>
        </p:spPr>
        <p:txBody>
          <a:bodyPr>
            <a:noAutofit/>
          </a:bodyPr>
          <a:lstStyle/>
          <a:p>
            <a:pPr algn="l"/>
            <a:r>
              <a:rPr lang="en-US" altLang="zh-TW" sz="1600" dirty="0">
                <a:solidFill>
                  <a:schemeClr val="tx1"/>
                </a:solidFill>
              </a:rPr>
              <a:t>class </a:t>
            </a:r>
            <a:r>
              <a:rPr lang="en-US" altLang="zh-TW" sz="1600" dirty="0" err="1">
                <a:solidFill>
                  <a:schemeClr val="tx1"/>
                </a:solidFill>
              </a:rPr>
              <a:t>physicsnemo.sym.eq.pdes.basic.NormalDotVec</a:t>
            </a:r>
            <a:r>
              <a:rPr lang="en-US" altLang="zh-TW" sz="1600" dirty="0">
                <a:solidFill>
                  <a:schemeClr val="tx1"/>
                </a:solidFill>
              </a:rPr>
              <a:t>(</a:t>
            </a:r>
            <a:r>
              <a:rPr lang="en-US" altLang="zh-TW" sz="1600" dirty="0" err="1">
                <a:solidFill>
                  <a:schemeClr val="tx1"/>
                </a:solidFill>
              </a:rPr>
              <a:t>vec</a:t>
            </a:r>
            <a:r>
              <a:rPr lang="en-US" altLang="zh-TW" sz="1600" dirty="0">
                <a:solidFill>
                  <a:schemeClr val="tx1"/>
                </a:solidFill>
              </a:rPr>
              <a:t>=['u', 'v', 'w'])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A466C2-5D18-20E5-E405-D4BCD8E6B19C}"/>
              </a:ext>
            </a:extLst>
          </p:cNvPr>
          <p:cNvSpPr txBox="1"/>
          <p:nvPr/>
        </p:nvSpPr>
        <p:spPr>
          <a:xfrm>
            <a:off x="2286000" y="241843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dirty="0">
                <a:effectLst/>
              </a:rPr>
              <a:t> </a:t>
            </a:r>
            <a:endParaRPr lang="zh-TW" altLang="en-US" dirty="0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66FAB915-B153-C3CA-5F0A-35C85B1BBEB6}"/>
              </a:ext>
            </a:extLst>
          </p:cNvPr>
          <p:cNvSpPr/>
          <p:nvPr/>
        </p:nvSpPr>
        <p:spPr>
          <a:xfrm>
            <a:off x="311700" y="868217"/>
            <a:ext cx="8601391" cy="419919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副標題 3">
            <a:extLst>
              <a:ext uri="{FF2B5EF4-FFF2-40B4-BE49-F238E27FC236}">
                <a16:creationId xmlns:a16="http://schemas.microsoft.com/office/drawing/2014/main" id="{6BDC645B-0B21-8D13-77F6-28DEF98C8E48}"/>
              </a:ext>
            </a:extLst>
          </p:cNvPr>
          <p:cNvSpPr txBox="1">
            <a:spLocks/>
          </p:cNvSpPr>
          <p:nvPr/>
        </p:nvSpPr>
        <p:spPr>
          <a:xfrm>
            <a:off x="311699" y="1469186"/>
            <a:ext cx="8601391" cy="210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l">
              <a:buClr>
                <a:schemeClr val="dk1"/>
              </a:buClr>
              <a:buSzPts val="1800"/>
            </a:pPr>
            <a:r>
              <a:rPr lang="en-US" altLang="zh-TW" sz="1600" dirty="0">
                <a:solidFill>
                  <a:schemeClr val="tx1"/>
                </a:solidFill>
              </a:rPr>
              <a:t>Normal dot velocity </a:t>
            </a: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altLang="zh-TW" sz="1600" b="1" dirty="0">
                <a:solidFill>
                  <a:schemeClr val="tx1"/>
                </a:solidFill>
              </a:rPr>
              <a:t>dim</a:t>
            </a:r>
            <a:r>
              <a:rPr lang="en-US" altLang="zh-TW" sz="1600" dirty="0">
                <a:solidFill>
                  <a:schemeClr val="tx1"/>
                </a:solidFill>
              </a:rPr>
              <a:t> (int) – Dimension of the equations (1, 2, or 3). Default is 3.</a:t>
            </a:r>
          </a:p>
          <a:p>
            <a:pPr marL="114300" indent="0" algn="l">
              <a:buClr>
                <a:schemeClr val="dk1"/>
              </a:buClr>
              <a:buSzPts val="1800"/>
            </a:pPr>
            <a:endParaRPr lang="en-US" altLang="zh-TW" sz="1600" dirty="0">
              <a:solidFill>
                <a:schemeClr val="tx1"/>
              </a:solidFill>
            </a:endParaRPr>
          </a:p>
          <a:p>
            <a:pPr algn="l">
              <a:buClr>
                <a:schemeClr val="dk1"/>
              </a:buClr>
              <a:buSzPts val="1800"/>
              <a:buFont typeface="Arial"/>
              <a:buChar char="●"/>
            </a:pPr>
            <a:endParaRPr lang="en-US" altLang="zh-TW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6532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9"/>
          <p:cNvSpPr txBox="1">
            <a:spLocks noGrp="1"/>
          </p:cNvSpPr>
          <p:nvPr>
            <p:ph type="ctrTitle"/>
          </p:nvPr>
        </p:nvSpPr>
        <p:spPr>
          <a:xfrm>
            <a:off x="311700" y="2145300"/>
            <a:ext cx="8520600" cy="8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 b="1" dirty="0"/>
              <a:t>Thank you</a:t>
            </a:r>
            <a:endParaRPr sz="5000" b="1" dirty="0"/>
          </a:p>
        </p:txBody>
      </p:sp>
      <p:sp>
        <p:nvSpPr>
          <p:cNvPr id="599" name="Google Shape;599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96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2668</TotalTime>
  <Words>11002</Words>
  <Application>Microsoft Office PowerPoint</Application>
  <PresentationFormat>如螢幕大小 (16:9)</PresentationFormat>
  <Paragraphs>1274</Paragraphs>
  <Slides>96</Slides>
  <Notes>96</Notes>
  <HiddenSlides>3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96</vt:i4>
      </vt:variant>
    </vt:vector>
  </HeadingPairs>
  <TitlesOfParts>
    <vt:vector size="102" baseType="lpstr">
      <vt:lpstr>Arial</vt:lpstr>
      <vt:lpstr>Calibri</vt:lpstr>
      <vt:lpstr>Cambria Math</vt:lpstr>
      <vt:lpstr>Consolas</vt:lpstr>
      <vt:lpstr>Wingdings</vt:lpstr>
      <vt:lpstr>Simple Light</vt:lpstr>
      <vt:lpstr>STL Geometry: Blood Flow in Intracranial Aneurysm</vt:lpstr>
      <vt:lpstr>Outline</vt:lpstr>
      <vt:lpstr>File Overview</vt:lpstr>
      <vt:lpstr>Introduction</vt:lpstr>
      <vt:lpstr>Problem Description</vt:lpstr>
      <vt:lpstr>Problem Description </vt:lpstr>
      <vt:lpstr>Problem Description</vt:lpstr>
      <vt:lpstr>Case Setup</vt:lpstr>
      <vt:lpstr>Importing the required packages</vt:lpstr>
      <vt:lpstr>Case Setup</vt:lpstr>
      <vt:lpstr>Using STL files to generate point clouds</vt:lpstr>
      <vt:lpstr>Using STL files to generate point clouds</vt:lpstr>
      <vt:lpstr>Using STL files to generate point clouds</vt:lpstr>
      <vt:lpstr>Using STL files to generate point clouds</vt:lpstr>
      <vt:lpstr>STL object</vt:lpstr>
      <vt:lpstr>Tessellation sample point</vt:lpstr>
      <vt:lpstr>Tessellation sample point</vt:lpstr>
      <vt:lpstr>PowerPoint 簡報</vt:lpstr>
      <vt:lpstr>Parameters</vt:lpstr>
      <vt:lpstr>Inlet velocity</vt:lpstr>
      <vt:lpstr>Normalize geometry</vt:lpstr>
      <vt:lpstr>Normalize geometry</vt:lpstr>
      <vt:lpstr>Case Setup</vt:lpstr>
      <vt:lpstr>Setup PDE</vt:lpstr>
      <vt:lpstr>Setup Network</vt:lpstr>
      <vt:lpstr>Setup Nodes</vt:lpstr>
      <vt:lpstr>NavierStoke</vt:lpstr>
      <vt:lpstr>NormalDotVec</vt:lpstr>
      <vt:lpstr>Case Setup</vt:lpstr>
      <vt:lpstr>Constraints for inlet</vt:lpstr>
      <vt:lpstr>Constraints for outlet</vt:lpstr>
      <vt:lpstr>Constraints for no_slip</vt:lpstr>
      <vt:lpstr>Constraints for interior</vt:lpstr>
      <vt:lpstr>Constraints for outlet flow </vt:lpstr>
      <vt:lpstr>Constraints for integral mesh flow</vt:lpstr>
      <vt:lpstr>Why negative and positive sign</vt:lpstr>
      <vt:lpstr>Case Setup</vt:lpstr>
      <vt:lpstr>Adding Validators and Monitors</vt:lpstr>
      <vt:lpstr>Adding Validators and Monitors</vt:lpstr>
      <vt:lpstr>Adding Validators and Monitors</vt:lpstr>
      <vt:lpstr>Adding Validators and Monitors</vt:lpstr>
      <vt:lpstr>Training Model</vt:lpstr>
      <vt:lpstr>Training Model</vt:lpstr>
      <vt:lpstr>Training Model</vt:lpstr>
      <vt:lpstr>Experiment</vt:lpstr>
      <vt:lpstr>Post Processing (Train) </vt:lpstr>
      <vt:lpstr>Post Processing (Train)  </vt:lpstr>
      <vt:lpstr>Post Processing (Train)  </vt:lpstr>
      <vt:lpstr>Post Processing (Validators)  </vt:lpstr>
      <vt:lpstr>Post Processing</vt:lpstr>
      <vt:lpstr>Post Processing</vt:lpstr>
      <vt:lpstr>Post Processing (Monitor)</vt:lpstr>
      <vt:lpstr>Pressure Posting</vt:lpstr>
      <vt:lpstr>Velocity Posting</vt:lpstr>
      <vt:lpstr>Velocity Posting</vt:lpstr>
      <vt:lpstr>Accelerating the Training of Neural  Network Solvers via Transfer Learning</vt:lpstr>
      <vt:lpstr>Transfer Learning</vt:lpstr>
      <vt:lpstr>Transfer Learning</vt:lpstr>
      <vt:lpstr>Transfer Learning</vt:lpstr>
      <vt:lpstr>Demo</vt:lpstr>
      <vt:lpstr>Install physicsnemo-sym</vt:lpstr>
      <vt:lpstr>Download STL Object</vt:lpstr>
      <vt:lpstr>Launch Docker Container</vt:lpstr>
      <vt:lpstr>Running</vt:lpstr>
      <vt:lpstr>Post Procssing</vt:lpstr>
      <vt:lpstr>Appendix</vt:lpstr>
      <vt:lpstr>How to post vector field</vt:lpstr>
      <vt:lpstr>Calculator</vt:lpstr>
      <vt:lpstr>Calculator</vt:lpstr>
      <vt:lpstr>Glyph</vt:lpstr>
      <vt:lpstr>Glyph</vt:lpstr>
      <vt:lpstr>API</vt:lpstr>
      <vt:lpstr>Key</vt:lpstr>
      <vt:lpstr>Node</vt:lpstr>
      <vt:lpstr>IntegralBoundaryConstraint</vt:lpstr>
      <vt:lpstr>IntegralBoundaryConstraint</vt:lpstr>
      <vt:lpstr>IntegralBoundaryConstraint</vt:lpstr>
      <vt:lpstr>IntegralBoundaryConstraint</vt:lpstr>
      <vt:lpstr>PointwiseBoundaryConstraint</vt:lpstr>
      <vt:lpstr>PointwiseBoundaryConstraint</vt:lpstr>
      <vt:lpstr>PointwiseBoundaryConstraint</vt:lpstr>
      <vt:lpstr>PointwiseBoundaryConstraint</vt:lpstr>
      <vt:lpstr>PointwiseBoundaryConstraint</vt:lpstr>
      <vt:lpstr>PointwiseInteriorConstraint</vt:lpstr>
      <vt:lpstr>PointwiseInteriorConstraint</vt:lpstr>
      <vt:lpstr>PointwiseInteriorConstraint</vt:lpstr>
      <vt:lpstr>PointwiseInteriorConstraint</vt:lpstr>
      <vt:lpstr>PointwiseInteriorConstraint</vt:lpstr>
      <vt:lpstr>PointwiseValidator</vt:lpstr>
      <vt:lpstr>PointwiseMonitor</vt:lpstr>
      <vt:lpstr>PhysicsNeMoConfig</vt:lpstr>
      <vt:lpstr>Tessellation</vt:lpstr>
      <vt:lpstr>Tessellation</vt:lpstr>
      <vt:lpstr>NavierStokes</vt:lpstr>
      <vt:lpstr>NormalDotVec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黃薪橙</cp:lastModifiedBy>
  <cp:revision>24</cp:revision>
  <dcterms:modified xsi:type="dcterms:W3CDTF">2025-08-25T14:43:16Z</dcterms:modified>
</cp:coreProperties>
</file>